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9" r:id="rId10"/>
    <p:sldId id="268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6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6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0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4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EC10-4945-4501-8544-B1E6C476492A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8441-BC34-4796-A1F2-6577C84CB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72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N8kLp7X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2149-8EB8-41B8-8513-4AB7537E0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909310"/>
          </a:xfrm>
        </p:spPr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한인 이민사 초급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226B-0ED6-4EE4-80CB-2EBF8D1B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2387" y="0"/>
            <a:ext cx="10353761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초기 하와이 한글학교 사진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1A901E-A591-47B4-BDEE-8AE89EC76B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557" y="1631120"/>
            <a:ext cx="10222995" cy="40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1AA0-951F-4D52-B6C7-7A4F56C1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0351" y="0"/>
            <a:ext cx="10353761" cy="1246909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이후의 집단 이민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FC07A-7C02-41BD-8C64-9D830946B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064"/>
            <a:ext cx="11267557" cy="3695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effectLst/>
              </a:rPr>
              <a:t>제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2</a:t>
            </a:r>
            <a:r>
              <a:rPr lang="ko-KR" altLang="en-US" sz="3200" b="1" dirty="0">
                <a:solidFill>
                  <a:srgbClr val="FF0000"/>
                </a:solidFill>
                <a:effectLst/>
              </a:rPr>
              <a:t>차 집단이주</a:t>
            </a:r>
            <a:r>
              <a:rPr lang="en-US" sz="3200" b="1" dirty="0">
                <a:effectLst/>
              </a:rPr>
              <a:t>- 1950</a:t>
            </a:r>
            <a:r>
              <a:rPr lang="ko-KR" altLang="en-US" sz="3200" b="1" dirty="0">
                <a:effectLst/>
              </a:rPr>
              <a:t>년대 한국전쟁 이후</a:t>
            </a:r>
            <a:r>
              <a:rPr lang="en-US" altLang="ko-KR" sz="3200" b="1" dirty="0">
                <a:effectLst/>
              </a:rPr>
              <a:t>,</a:t>
            </a:r>
            <a:r>
              <a:rPr lang="ko-KR" altLang="en-US" sz="3200" b="1" dirty="0">
                <a:effectLst/>
              </a:rPr>
              <a:t> 미국병사와 결혼한 한국여성과 전쟁고아들 </a:t>
            </a:r>
            <a:endParaRPr lang="en-US" altLang="ko-KR" sz="3200" b="1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effectLst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effectLst/>
              </a:rPr>
              <a:t>제 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3</a:t>
            </a:r>
            <a:r>
              <a:rPr lang="ko-KR" altLang="en-US" sz="3200" b="1" dirty="0">
                <a:solidFill>
                  <a:srgbClr val="FF0000"/>
                </a:solidFill>
                <a:effectLst/>
              </a:rPr>
              <a:t>차 집단이주</a:t>
            </a:r>
            <a:r>
              <a:rPr lang="en-US" sz="3200" b="1" dirty="0">
                <a:effectLst/>
              </a:rPr>
              <a:t>-  1965 </a:t>
            </a:r>
            <a:r>
              <a:rPr lang="ko-KR" altLang="en-US" sz="3200" b="1" dirty="0">
                <a:effectLst/>
              </a:rPr>
              <a:t>년 이민 규제법</a:t>
            </a:r>
            <a:r>
              <a:rPr lang="en-US" sz="3200" b="1" dirty="0">
                <a:effectLst/>
              </a:rPr>
              <a:t>  </a:t>
            </a:r>
            <a:r>
              <a:rPr lang="ko-KR" altLang="en-US" sz="3200" b="1" dirty="0">
                <a:effectLst/>
              </a:rPr>
              <a:t>삭제 후</a:t>
            </a:r>
            <a:r>
              <a:rPr lang="en-US" sz="3200" b="1" dirty="0">
                <a:effectLst/>
              </a:rPr>
              <a:t>, </a:t>
            </a:r>
            <a:r>
              <a:rPr lang="ko-KR" altLang="en-US" sz="3200" b="1" dirty="0">
                <a:effectLst/>
              </a:rPr>
              <a:t>매해 약</a:t>
            </a:r>
            <a:r>
              <a:rPr lang="en-US" sz="3200" b="1" dirty="0">
                <a:effectLst/>
              </a:rPr>
              <a:t> 15000 </a:t>
            </a:r>
            <a:r>
              <a:rPr lang="ko-KR" altLang="en-US" sz="3200" b="1" dirty="0">
                <a:effectLst/>
              </a:rPr>
              <a:t>명의</a:t>
            </a:r>
            <a:r>
              <a:rPr lang="en-US" sz="3200" b="1" dirty="0">
                <a:effectLst/>
              </a:rPr>
              <a:t>  </a:t>
            </a:r>
            <a:r>
              <a:rPr lang="ko-KR" altLang="en-US" sz="3200" b="1" dirty="0">
                <a:effectLst/>
              </a:rPr>
              <a:t>이민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159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514B-4E1C-4B40-9066-136801AA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89623" cy="1260764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정리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8C0B-E3BF-4A9D-8156-C0D063FA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9592"/>
            <a:ext cx="11267557" cy="4096918"/>
          </a:xfrm>
        </p:spPr>
        <p:txBody>
          <a:bodyPr>
            <a:normAutofit fontScale="92500" lnSpcReduction="20000"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en-US" altLang="ko-KR" sz="3200" b="1" dirty="0">
                <a:effectLst/>
              </a:rPr>
              <a:t> </a:t>
            </a:r>
            <a:r>
              <a:rPr lang="en-US" altLang="ko-KR" sz="3200" b="1" dirty="0">
                <a:solidFill>
                  <a:srgbClr val="00FF00"/>
                </a:solidFill>
                <a:effectLst/>
                <a:latin typeface="+mn-ea"/>
              </a:rPr>
              <a:t>3</a:t>
            </a:r>
            <a:r>
              <a:rPr lang="ko-KR" altLang="en-US" sz="3200" b="1" dirty="0">
                <a:solidFill>
                  <a:srgbClr val="00FF00"/>
                </a:solidFill>
                <a:effectLst/>
                <a:latin typeface="+mn-ea"/>
              </a:rPr>
              <a:t>가지 부류의 미주 초기 이민 </a:t>
            </a:r>
            <a:endParaRPr lang="en-US" altLang="ko-KR" sz="3200" b="1" dirty="0">
              <a:solidFill>
                <a:srgbClr val="00FF00"/>
              </a:solidFill>
              <a:effectLst/>
              <a:latin typeface="+mn-ea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endParaRPr lang="en-US" sz="3200" b="1" dirty="0">
              <a:effectLst/>
              <a:latin typeface="+mn-ea"/>
            </a:endParaRPr>
          </a:p>
          <a:p>
            <a:pPr lvl="1" fontAlgn="base"/>
            <a:r>
              <a:rPr lang="ko-KR" altLang="en-US" sz="3200" b="1" dirty="0">
                <a:effectLst/>
                <a:latin typeface="+mn-ea"/>
              </a:rPr>
              <a:t>하와이 사탕수수밭</a:t>
            </a:r>
            <a:r>
              <a:rPr lang="en-US" sz="3200" b="1" dirty="0">
                <a:effectLst/>
                <a:latin typeface="+mn-ea"/>
              </a:rPr>
              <a:t>  </a:t>
            </a:r>
            <a:r>
              <a:rPr lang="ko-KR" altLang="en-US" sz="3200" b="1" dirty="0">
                <a:effectLst/>
                <a:latin typeface="+mn-ea"/>
              </a:rPr>
              <a:t>노동 이민부류 </a:t>
            </a:r>
            <a:endParaRPr lang="en-US" sz="3200" b="1" dirty="0">
              <a:effectLst/>
              <a:latin typeface="+mn-ea"/>
            </a:endParaRPr>
          </a:p>
          <a:p>
            <a:pPr lvl="1" fontAlgn="base"/>
            <a:r>
              <a:rPr lang="ko-KR" altLang="en-US" sz="3200" b="1" dirty="0">
                <a:effectLst/>
                <a:latin typeface="+mn-ea"/>
              </a:rPr>
              <a:t>하와이에서 본토로 이민한 부류 </a:t>
            </a:r>
            <a:endParaRPr lang="en-US" sz="3200" b="1" dirty="0">
              <a:effectLst/>
              <a:latin typeface="+mn-ea"/>
            </a:endParaRPr>
          </a:p>
          <a:p>
            <a:pPr lvl="1" fontAlgn="base"/>
            <a:r>
              <a:rPr lang="ko-KR" altLang="en-US" sz="3200" b="1" dirty="0">
                <a:effectLst/>
                <a:latin typeface="+mn-ea"/>
              </a:rPr>
              <a:t>정치적 목적의 망명자 부류 </a:t>
            </a:r>
            <a:endParaRPr lang="en-US" altLang="ko-KR" sz="3200" b="1" dirty="0">
              <a:effectLst/>
              <a:latin typeface="+mn-ea"/>
            </a:endParaRPr>
          </a:p>
          <a:p>
            <a:pPr lvl="1" fontAlgn="base"/>
            <a:endParaRPr lang="en-US" sz="3200" b="1" dirty="0">
              <a:effectLst/>
              <a:latin typeface="+mn-ea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ko-KR" altLang="en-US" sz="3200" b="1" dirty="0">
                <a:effectLst/>
                <a:latin typeface="+mn-ea"/>
              </a:rPr>
              <a:t> </a:t>
            </a:r>
            <a:r>
              <a:rPr lang="ko-KR" altLang="en-US" sz="3200" b="1" dirty="0">
                <a:solidFill>
                  <a:srgbClr val="00FF00"/>
                </a:solidFill>
                <a:effectLst/>
                <a:latin typeface="+mn-ea"/>
              </a:rPr>
              <a:t>초기 이주 목적</a:t>
            </a:r>
            <a:r>
              <a:rPr lang="ko-KR" altLang="en-US" sz="3200" b="1" dirty="0">
                <a:effectLst/>
                <a:latin typeface="+mn-ea"/>
              </a:rPr>
              <a:t> </a:t>
            </a:r>
            <a:r>
              <a:rPr lang="en-US" sz="3200" b="1" dirty="0">
                <a:effectLst/>
                <a:latin typeface="+mn-ea"/>
              </a:rPr>
              <a:t>: </a:t>
            </a:r>
            <a:r>
              <a:rPr lang="ko-KR" altLang="en-US" sz="3200" b="1" dirty="0">
                <a:effectLst/>
                <a:latin typeface="+mn-ea"/>
              </a:rPr>
              <a:t>경제적 이유와 정치적 동기  </a:t>
            </a:r>
            <a:endParaRPr lang="en-US" sz="3200" b="1" dirty="0">
              <a:effectLst/>
              <a:latin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5CFF-EE24-4776-B429-97975996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096" y="-90800"/>
            <a:ext cx="10353761" cy="1325563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다른 민족의 이민 역사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BF11D-FCF0-4045-9654-A65D0499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868" y="1052946"/>
            <a:ext cx="5107208" cy="569912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        </a:t>
            </a:r>
            <a:r>
              <a:rPr lang="ko-KR" altLang="en-US" sz="2800" dirty="0">
                <a:solidFill>
                  <a:srgbClr val="00FF00"/>
                </a:solidFill>
              </a:rPr>
              <a:t>이탈리아인의 미국 이민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B4BC8-BE94-4979-B506-856B4EBEA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946"/>
            <a:ext cx="4865554" cy="569912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       </a:t>
            </a:r>
            <a:r>
              <a:rPr lang="ko-KR" altLang="en-US" sz="2800" dirty="0">
                <a:solidFill>
                  <a:srgbClr val="00FF00"/>
                </a:solidFill>
              </a:rPr>
              <a:t>아일랜드인의 미국 이민</a:t>
            </a:r>
            <a:endParaRPr lang="en-US" sz="2800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s://attachment.outlook.live.net/owa/uribyul2@hotmail.com/service.svc/s/GetFileAttachment?id=AQMkADAwATYwMAItOGE1My0yYWZlLTAwAi0wMAoARgAAA1n188jZvGhPtr5DDD%2FRai8HAHcmMMHBAIiaSr205D6l1BZ2AAACAQwAAAB3JjDBwQCImkq9tOQ%2BpdQWdgAB09HwAQAAAAESABAAePRBihH52UmgC0vHXEtH1A%3D%3D&amp;X-OWA-CANARY=eRdLnFP32kKpc6nTQNnDC2CasL-rxNUYnAA8pVJS-8rGOKLgVHKjwMXZsaK42iXBXu_5n1vi6n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zMjA3MDYzMDJcIixcInB1aWRcIjpcIjE2ODg4NTIxODA5NzAyMzhcIixcIm9pZFwiOlwiMDAwNjAwMDAtOGE1My0yYWZlLTAwMDAtMDAwMDAwMDAwMDAwXCIsXCJzY29wZVwiOlwiT3dhRG93bmxvYWRcIn0iLCJuYmYiOjE1Mjc1MTk2MTgsImV4cCI6MTUyNzUyMDIxOCwiaXNzIjoiMDAwMDAwMDItMDAwMC0wZmYxLWNlMDAtMDAwMDAwMDAwMDAwQDg0ZGY5ZTdmLWU5ZjYtNDBhZi1iNDM1LWFhYWFhYWFhYWFhYSIsImF1ZCI6IjAwMDAwMDAyLTAwMDAtMGZmMS1jZTAwLTAwMDAwMDAwMDAwMC9hdHRhY2htZW50Lm91dGxvb2subGl2ZS5uZXRAODRkZjllN2YtZTlmNi00MGFmLWI0MzUtYWFhYWFhYWFhYWFhIn0.PNcy2rl_pEUuNsojyD8IdflXRQJyMxKnoLF4UForrZTAMGVlQdM_762dLWr2u6w8dgAQqBVPUuwUy88sf6AzpAHroV6uDrJF5atS93cMuXVFV2QCDT0eHZNY1kM595ip2NJDUlLwvKRYUa2Ne6ypcIjgZmtPTsIkxFIMf4lT35TP8T8FpB9EZo2BSdXQYqCAg4rqE85YnuMhoT72_HSiDyUVVvhrHtmc0Bv3oax7jl9saEy1rcRrI4Xp2evnIbvEnHgrQs09SQ3_ETaTh1r3EnagTpMvxI-tSyuq0-HIz-vsC80368iochzRXIKl0zu89SZQKYrolDr318Mg4wUpig&amp;owa=outlook.live.com&amp;isc=1&amp;isImagePreview=True">
            <a:extLst>
              <a:ext uri="{FF2B5EF4-FFF2-40B4-BE49-F238E27FC236}">
                <a16:creationId xmlns:a16="http://schemas.microsoft.com/office/drawing/2014/main" id="{C80C4D72-FAC3-4C56-A2A7-E58CDD85C4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1" y="3676471"/>
            <a:ext cx="4387368" cy="31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uribyul2@hotmail.com/service.svc/s/GetFileAttachment?id=AQMkADAwATYwMAItOGE1My0yYWZlLTAwAi0wMAoARgAAA1n188jZvGhPtr5DDD%2FRai8HAHcmMMHBAIiaSr205D6l1BZ2AAACAQwAAAB3JjDBwQCImkq9tOQ%2BpdQWdgAB09HwAQAAAAESABAAZWkx2pcM4Ua9u0%2BencjF3A%3D%3D&amp;X-OWA-CANARY=eRdLnFP32kKpc6nTQNnDC2CasL-rxNUYnAA8pVJS-8rGOKLgVHKjwMXZsaK42iXBXu_5n1vi6n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zMjA3MDYzMDJcIixcInB1aWRcIjpcIjE2ODg4NTIxODA5NzAyMzhcIixcIm9pZFwiOlwiMDAwNjAwMDAtOGE1My0yYWZlLTAwMDAtMDAwMDAwMDAwMDAwXCIsXCJzY29wZVwiOlwiT3dhRG93bmxvYWRcIn0iLCJuYmYiOjE1Mjc1MTk2MTgsImV4cCI6MTUyNzUyMDIxOCwiaXNzIjoiMDAwMDAwMDItMDAwMC0wZmYxLWNlMDAtMDAwMDAwMDAwMDAwQDg0ZGY5ZTdmLWU5ZjYtNDBhZi1iNDM1LWFhYWFhYWFhYWFhYSIsImF1ZCI6IjAwMDAwMDAyLTAwMDAtMGZmMS1jZTAwLTAwMDAwMDAwMDAwMC9hdHRhY2htZW50Lm91dGxvb2subGl2ZS5uZXRAODRkZjllN2YtZTlmNi00MGFmLWI0MzUtYWFhYWFhYWFhYWFhIn0.PNcy2rl_pEUuNsojyD8IdflXRQJyMxKnoLF4UForrZTAMGVlQdM_762dLWr2u6w8dgAQqBVPUuwUy88sf6AzpAHroV6uDrJF5atS93cMuXVFV2QCDT0eHZNY1kM595ip2NJDUlLwvKRYUa2Ne6ypcIjgZmtPTsIkxFIMf4lT35TP8T8FpB9EZo2BSdXQYqCAg4rqE85YnuMhoT72_HSiDyUVVvhrHtmc0Bv3oax7jl9saEy1rcRrI4Xp2evnIbvEnHgrQs09SQ3_ETaTh1r3EnagTpMvxI-tSyuq0-HIz-vsC80368iochzRXIKl0zu89SZQKYrolDr318Mg4wUpig&amp;owa=outlook.live.com&amp;isc=1&amp;isImagePreview=True">
            <a:extLst>
              <a:ext uri="{FF2B5EF4-FFF2-40B4-BE49-F238E27FC236}">
                <a16:creationId xmlns:a16="http://schemas.microsoft.com/office/drawing/2014/main" id="{523FFA59-9548-4721-9076-87C05144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84" y="162285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.outlook.live.net/owa/uribyul2@hotmail.com/service.svc/s/GetFileAttachment?id=AQMkADAwATYwMAItOGE1My0yYWZlLTAwAi0wMAoARgAAA1n188jZvGhPtr5DDD%2FRai8HAHcmMMHBAIiaSr205D6l1BZ2AAACAQwAAAB3JjDBwQCImkq9tOQ%2BpdQWdgAB09HwAQAAAAESABAATx7arahzlkiGm3PpKGqdQA%3D%3D&amp;X-OWA-CANARY=eRdLnFP32kKpc6nTQNnDC2CasL-rxNUYnAA8pVJS-8rGOKLgVHKjwMXZsaK42iXBXu_5n1vi6n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zMjA3MDYzMDJcIixcInB1aWRcIjpcIjE2ODg4NTIxODA5NzAyMzhcIixcIm9pZFwiOlwiMDAwNjAwMDAtOGE1My0yYWZlLTAwMDAtMDAwMDAwMDAwMDAwXCIsXCJzY29wZVwiOlwiT3dhRG93bmxvYWRcIn0iLCJuYmYiOjE1Mjc1MTk2MTgsImV4cCI6MTUyNzUyMDIxOCwiaXNzIjoiMDAwMDAwMDItMDAwMC0wZmYxLWNlMDAtMDAwMDAwMDAwMDAwQDg0ZGY5ZTdmLWU5ZjYtNDBhZi1iNDM1LWFhYWFhYWFhYWFhYSIsImF1ZCI6IjAwMDAwMDAyLTAwMDAtMGZmMS1jZTAwLTAwMDAwMDAwMDAwMC9hdHRhY2htZW50Lm91dGxvb2subGl2ZS5uZXRAODRkZjllN2YtZTlmNi00MGFmLWI0MzUtYWFhYWFhYWFhYWFhIn0.PNcy2rl_pEUuNsojyD8IdflXRQJyMxKnoLF4UForrZTAMGVlQdM_762dLWr2u6w8dgAQqBVPUuwUy88sf6AzpAHroV6uDrJF5atS93cMuXVFV2QCDT0eHZNY1kM595ip2NJDUlLwvKRYUa2Ne6ypcIjgZmtPTsIkxFIMf4lT35TP8T8FpB9EZo2BSdXQYqCAg4rqE85YnuMhoT72_HSiDyUVVvhrHtmc0Bv3oax7jl9saEy1rcRrI4Xp2evnIbvEnHgrQs09SQ3_ETaTh1r3EnagTpMvxI-tSyuq0-HIz-vsC80368iochzRXIKl0zu89SZQKYrolDr318Mg4wUpig&amp;owa=outlook.live.com&amp;isc=1&amp;isImagePreview=True">
            <a:extLst>
              <a:ext uri="{FF2B5EF4-FFF2-40B4-BE49-F238E27FC236}">
                <a16:creationId xmlns:a16="http://schemas.microsoft.com/office/drawing/2014/main" id="{2BD0CAF7-08EF-4DBE-A461-C2D9427815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76" y="16260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.outlook.live.net/owa/uribyul2@hotmail.com/service.svc/s/GetFileAttachment?id=AQMkADAwATYwMAItOGE1My0yYWZlLTAwAi0wMAoARgAAA1n188jZvGhPtr5DDD%2FRai8HAHcmMMHBAIiaSr205D6l1BZ2AAACAQwAAAB3JjDBwQCImkq9tOQ%2BpdQWdgAB09HwAQAAAAESABAAocv80rNnwEGoccLM5gxO3Q%3D%3D&amp;X-OWA-CANARY=eRdLnFP32kKpc6nTQNnDC2CasL-rxNUYnAA8pVJS-8rGOKLgVHKjwMXZsaK42iXBXu_5n1vi6n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zMjA3MDYzMDJcIixcInB1aWRcIjpcIjE2ODg4NTIxODA5NzAyMzhcIixcIm9pZFwiOlwiMDAwNjAwMDAtOGE1My0yYWZlLTAwMDAtMDAwMDAwMDAwMDAwXCIsXCJzY29wZVwiOlwiT3dhRG93bmxvYWRcIn0iLCJuYmYiOjE1Mjc1MTk2MTgsImV4cCI6MTUyNzUyMDIxOCwiaXNzIjoiMDAwMDAwMDItMDAwMC0wZmYxLWNlMDAtMDAwMDAwMDAwMDAwQDg0ZGY5ZTdmLWU5ZjYtNDBhZi1iNDM1LWFhYWFhYWFhYWFhYSIsImF1ZCI6IjAwMDAwMDAyLTAwMDAtMGZmMS1jZTAwLTAwMDAwMDAwMDAwMC9hdHRhY2htZW50Lm91dGxvb2subGl2ZS5uZXRAODRkZjllN2YtZTlmNi00MGFmLWI0MzUtYWFhYWFhYWFhYWFhIn0.PNcy2rl_pEUuNsojyD8IdflXRQJyMxKnoLF4UForrZTAMGVlQdM_762dLWr2u6w8dgAQqBVPUuwUy88sf6AzpAHroV6uDrJF5atS93cMuXVFV2QCDT0eHZNY1kM595ip2NJDUlLwvKRYUa2Ne6ypcIjgZmtPTsIkxFIMf4lT35TP8T8FpB9EZo2BSdXQYqCAg4rqE85YnuMhoT72_HSiDyUVVvhrHtmc0Bv3oax7jl9saEy1rcRrI4Xp2evnIbvEnHgrQs09SQ3_ETaTh1r3EnagTpMvxI-tSyuq0-HIz-vsC80368iochzRXIKl0zu89SZQKYrolDr318Mg4wUpig&amp;owa=outlook.live.com&amp;isc=1&amp;isImagePreview=True">
            <a:extLst>
              <a:ext uri="{FF2B5EF4-FFF2-40B4-BE49-F238E27FC236}">
                <a16:creationId xmlns:a16="http://schemas.microsoft.com/office/drawing/2014/main" id="{10B8555E-8EE4-4088-886B-07EE3151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24" y="3673270"/>
            <a:ext cx="4161811" cy="31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A8EF-ED8D-40CF-9386-5263CF79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65"/>
            <a:ext cx="11153514" cy="955964"/>
          </a:xfrm>
        </p:spPr>
        <p:txBody>
          <a:bodyPr>
            <a:noAutofit/>
          </a:bodyPr>
          <a:lstStyle/>
          <a:p>
            <a:pPr algn="l"/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청교도의 첫 추수감사기념제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(1621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년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Image result for ì²­êµëì ë¯¸êµ­ ì´ë¯¼">
            <a:extLst>
              <a:ext uri="{FF2B5EF4-FFF2-40B4-BE49-F238E27FC236}">
                <a16:creationId xmlns:a16="http://schemas.microsoft.com/office/drawing/2014/main" id="{61782A3B-C36D-41B7-89C8-F86B081C5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11" y="997529"/>
            <a:ext cx="8463144" cy="56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9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4510-2CBE-4D85-9D92-B11FA53D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056" y="-9578"/>
            <a:ext cx="9811651" cy="1025237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한인 이민 전 시대적 배경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D02D-2FC0-4EAA-BF8E-797AE32A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255"/>
            <a:ext cx="11582400" cy="5320145"/>
          </a:xfrm>
        </p:spPr>
        <p:txBody>
          <a:bodyPr>
            <a:normAutofit/>
          </a:bodyPr>
          <a:lstStyle/>
          <a:p>
            <a:pPr lvl="0" fontAlgn="base"/>
            <a:endParaRPr lang="en-US" altLang="ko-KR" dirty="0">
              <a:effectLst/>
            </a:endParaRPr>
          </a:p>
          <a:p>
            <a:pPr lvl="0" fontAlgn="base"/>
            <a:endParaRPr lang="en-US" altLang="ko-KR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 정부의 무능함 </a:t>
            </a:r>
            <a:r>
              <a:rPr lang="en-US" altLang="ko-KR" sz="3200" dirty="0">
                <a:effectLst/>
              </a:rPr>
              <a:t>/ </a:t>
            </a:r>
            <a:r>
              <a:rPr lang="ko-KR" altLang="en-US" sz="3200" dirty="0">
                <a:effectLst/>
              </a:rPr>
              <a:t>지역 탐관오리의 횡포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 청</a:t>
            </a:r>
            <a:r>
              <a:rPr lang="en-US" altLang="ko-KR" sz="3200" dirty="0">
                <a:effectLst/>
              </a:rPr>
              <a:t>(</a:t>
            </a:r>
            <a:r>
              <a:rPr lang="ko-KR" altLang="en-US" sz="3200" dirty="0">
                <a:effectLst/>
              </a:rPr>
              <a:t>중국</a:t>
            </a:r>
            <a:r>
              <a:rPr lang="en-US" altLang="ko-KR" sz="3200" dirty="0">
                <a:effectLst/>
              </a:rPr>
              <a:t>)</a:t>
            </a:r>
            <a:r>
              <a:rPr lang="ko-KR" altLang="en-US" sz="3200" dirty="0">
                <a:effectLst/>
              </a:rPr>
              <a:t>의 간섭</a:t>
            </a:r>
            <a:endParaRPr lang="en-US" altLang="ko-KR" sz="32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32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b="1" dirty="0">
                <a:solidFill>
                  <a:srgbClr val="00FF00"/>
                </a:solidFill>
                <a:effectLst/>
              </a:rPr>
              <a:t> 강화도 조약 </a:t>
            </a:r>
            <a:r>
              <a:rPr lang="en-US" altLang="ko-KR" sz="3200" dirty="0">
                <a:effectLst/>
              </a:rPr>
              <a:t>(</a:t>
            </a:r>
            <a:r>
              <a:rPr lang="ko-KR" altLang="en-US" sz="3200" dirty="0">
                <a:effectLst/>
              </a:rPr>
              <a:t>일본</a:t>
            </a:r>
            <a:r>
              <a:rPr lang="en-US" altLang="ko-KR" sz="3200" dirty="0">
                <a:effectLst/>
              </a:rPr>
              <a:t>) : </a:t>
            </a:r>
            <a:r>
              <a:rPr lang="ko-KR" altLang="en-US" sz="3200" dirty="0">
                <a:effectLst/>
              </a:rPr>
              <a:t>불리한 외교 관계 </a:t>
            </a:r>
            <a:endParaRPr lang="en-US" altLang="ko-KR" sz="3200" dirty="0">
              <a:effectLst/>
            </a:endParaRPr>
          </a:p>
          <a:p>
            <a:pPr marL="0" indent="0">
              <a:buNone/>
            </a:pPr>
            <a:r>
              <a:rPr lang="en-US" altLang="ko-KR" sz="3200" dirty="0">
                <a:effectLst/>
              </a:rPr>
              <a:t>                                       </a:t>
            </a:r>
            <a:r>
              <a:rPr lang="ko-KR" altLang="en-US" sz="3200" dirty="0">
                <a:effectLst/>
              </a:rPr>
              <a:t>서구 나라들과의 불평등 조약의 시작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1F2D3-9693-4977-A84A-747B48FA4D68}"/>
              </a:ext>
            </a:extLst>
          </p:cNvPr>
          <p:cNvGrpSpPr/>
          <p:nvPr/>
        </p:nvGrpSpPr>
        <p:grpSpPr>
          <a:xfrm>
            <a:off x="7453766" y="2210789"/>
            <a:ext cx="3550705" cy="791028"/>
            <a:chOff x="7453766" y="2002971"/>
            <a:chExt cx="3550705" cy="7910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5D2036-0506-4ADB-B15F-5DA8DCFA5C4E}"/>
                </a:ext>
              </a:extLst>
            </p:cNvPr>
            <p:cNvCxnSpPr/>
            <p:nvPr/>
          </p:nvCxnSpPr>
          <p:spPr>
            <a:xfrm>
              <a:off x="7456941" y="2013289"/>
              <a:ext cx="3628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57FB2D-F2F6-4EBB-AE32-D48230686260}"/>
                </a:ext>
              </a:extLst>
            </p:cNvPr>
            <p:cNvCxnSpPr/>
            <p:nvPr/>
          </p:nvCxnSpPr>
          <p:spPr>
            <a:xfrm>
              <a:off x="7453766" y="2782093"/>
              <a:ext cx="3628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747D13-14C4-41C9-AAAF-148FE3A79A9F}"/>
                </a:ext>
              </a:extLst>
            </p:cNvPr>
            <p:cNvCxnSpPr>
              <a:cxnSpLocks/>
            </p:cNvCxnSpPr>
            <p:nvPr/>
          </p:nvCxnSpPr>
          <p:spPr>
            <a:xfrm>
              <a:off x="7808686" y="2002971"/>
              <a:ext cx="0" cy="791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BF3327-3843-4DF6-9B88-DAF5BF275DCC}"/>
                </a:ext>
              </a:extLst>
            </p:cNvPr>
            <p:cNvCxnSpPr/>
            <p:nvPr/>
          </p:nvCxnSpPr>
          <p:spPr>
            <a:xfrm>
              <a:off x="7808686" y="2413000"/>
              <a:ext cx="44631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970838-5E9A-4FB0-B1ED-06D4BB7B30C4}"/>
                </a:ext>
              </a:extLst>
            </p:cNvPr>
            <p:cNvSpPr txBox="1"/>
            <p:nvPr/>
          </p:nvSpPr>
          <p:spPr>
            <a:xfrm>
              <a:off x="8255000" y="2106097"/>
              <a:ext cx="27494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>
                  <a:solidFill>
                    <a:srgbClr val="00FF00"/>
                  </a:solidFill>
                </a:rPr>
                <a:t>동학운동 초래</a:t>
              </a:r>
              <a:endParaRPr lang="en-US" sz="3200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70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97C7-F25C-4F57-9626-8BF87F73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96982"/>
            <a:ext cx="11267556" cy="1263045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동학 운동과 강화도 조약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9905E-3748-4AC8-B0A2-0DFEE4E07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동학농민운동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01F5B-5770-4E30-9DB8-F0FC39B4A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/>
              <a:t>강화도 조약</a:t>
            </a:r>
            <a:endParaRPr lang="en-US" dirty="0"/>
          </a:p>
        </p:txBody>
      </p:sp>
      <p:pic>
        <p:nvPicPr>
          <p:cNvPr id="2058" name="Picture 10" descr="Image result for ëí ëë¯¼ ì´ë">
            <a:extLst>
              <a:ext uri="{FF2B5EF4-FFF2-40B4-BE49-F238E27FC236}">
                <a16:creationId xmlns:a16="http://schemas.microsoft.com/office/drawing/2014/main" id="{7731BD5A-D88B-40C0-A07B-8227F3593F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" y="1062010"/>
            <a:ext cx="5874028" cy="33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ê°íë ì¡°ì½">
            <a:extLst>
              <a:ext uri="{FF2B5EF4-FFF2-40B4-BE49-F238E27FC236}">
                <a16:creationId xmlns:a16="http://schemas.microsoft.com/office/drawing/2014/main" id="{BE1F2B57-EFB9-41D2-8C2A-1A76278F0855}"/>
              </a:ext>
            </a:extLst>
          </p:cNvPr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2010"/>
            <a:ext cx="5870448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Image result for ê°íë ì¡°ì½">
            <a:extLst>
              <a:ext uri="{FF2B5EF4-FFF2-40B4-BE49-F238E27FC236}">
                <a16:creationId xmlns:a16="http://schemas.microsoft.com/office/drawing/2014/main" id="{57589133-7DBA-4C02-88B0-6EF6581611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5EEBDE-49EB-48FE-B195-ECD053B0C1CD}"/>
              </a:ext>
            </a:extLst>
          </p:cNvPr>
          <p:cNvSpPr/>
          <p:nvPr/>
        </p:nvSpPr>
        <p:spPr>
          <a:xfrm>
            <a:off x="7988944" y="4529770"/>
            <a:ext cx="2737114" cy="55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3EBCA-C017-44EC-9D4D-1131165CC433}"/>
              </a:ext>
            </a:extLst>
          </p:cNvPr>
          <p:cNvSpPr txBox="1"/>
          <p:nvPr/>
        </p:nvSpPr>
        <p:spPr>
          <a:xfrm>
            <a:off x="8494118" y="4594557"/>
            <a:ext cx="208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강화도 조약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320B85-3A5B-4630-A09E-FE9E4768A721}"/>
              </a:ext>
            </a:extLst>
          </p:cNvPr>
          <p:cNvSpPr txBox="1"/>
          <p:nvPr/>
        </p:nvSpPr>
        <p:spPr>
          <a:xfrm>
            <a:off x="7110318" y="5179065"/>
            <a:ext cx="50816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조선은 자주국이며 일본과 평등한 권리를 가진다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조선은 부산 이외의 두 항구를 </a:t>
            </a:r>
            <a:r>
              <a:rPr lang="en-US" altLang="ko-KR" sz="1400" dirty="0"/>
              <a:t>20</a:t>
            </a:r>
            <a:r>
              <a:rPr lang="ko-KR" altLang="en-US" sz="1400" dirty="0"/>
              <a:t>개월 내에 추가로 개항한다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조선의 해안을 일본의 항해자가 자유로이 측량하도록 허가한다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조선의 항구에 머무르는 동안 죄를 지은 일본 사람은 일본의 법에 따라 일본 관리가 심판한다</a:t>
            </a:r>
            <a:r>
              <a:rPr lang="en-US" altLang="ko-K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A009E3-EED0-42C2-8493-2AF2B41E411A}"/>
              </a:ext>
            </a:extLst>
          </p:cNvPr>
          <p:cNvSpPr/>
          <p:nvPr/>
        </p:nvSpPr>
        <p:spPr>
          <a:xfrm>
            <a:off x="1602658" y="4579613"/>
            <a:ext cx="2737114" cy="55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D154DC-BBBE-47C2-941A-08B6FB4ECC15}"/>
              </a:ext>
            </a:extLst>
          </p:cNvPr>
          <p:cNvSpPr txBox="1"/>
          <p:nvPr/>
        </p:nvSpPr>
        <p:spPr>
          <a:xfrm>
            <a:off x="2223948" y="4658914"/>
            <a:ext cx="208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동학운동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500B4F-C951-4C54-AAFA-84343E3E1332}"/>
              </a:ext>
            </a:extLst>
          </p:cNvPr>
          <p:cNvSpPr txBox="1"/>
          <p:nvPr/>
        </p:nvSpPr>
        <p:spPr>
          <a:xfrm>
            <a:off x="724032" y="5228908"/>
            <a:ext cx="508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국내적으로 탐관오리의 횡포</a:t>
            </a:r>
            <a:endParaRPr lang="en-US" altLang="ko-KR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</a:rPr>
              <a:t>국외적으로 청나라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중국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의 침략</a:t>
            </a:r>
            <a:endParaRPr lang="en-US" altLang="ko-KR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6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C58E-B8F1-42E6-B50C-157B3C50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561"/>
            <a:ext cx="6124314" cy="1326321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한인 이민의 역사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D0351-D965-4227-9657-C88A87D93B20}"/>
              </a:ext>
            </a:extLst>
          </p:cNvPr>
          <p:cNvGrpSpPr/>
          <p:nvPr/>
        </p:nvGrpSpPr>
        <p:grpSpPr>
          <a:xfrm>
            <a:off x="378862" y="2358311"/>
            <a:ext cx="11434276" cy="2467463"/>
            <a:chOff x="272815" y="2201518"/>
            <a:chExt cx="11531259" cy="2559376"/>
          </a:xfrm>
        </p:grpSpPr>
        <p:pic>
          <p:nvPicPr>
            <p:cNvPr id="5" name="Picture 2" descr="í ëì ë³´ë ì¬ì¸íì¸ íí© í">
              <a:extLst>
                <a:ext uri="{FF2B5EF4-FFF2-40B4-BE49-F238E27FC236}">
                  <a16:creationId xmlns:a16="http://schemas.microsoft.com/office/drawing/2014/main" id="{4F486747-6BFF-415F-A75A-738774CD2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8" b="93901"/>
            <a:stretch/>
          </p:blipFill>
          <p:spPr bwMode="auto">
            <a:xfrm>
              <a:off x="272816" y="2201518"/>
              <a:ext cx="11531258" cy="932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í ëì ë³´ë ì¬ì¸íì¸ íí© í">
              <a:extLst>
                <a:ext uri="{FF2B5EF4-FFF2-40B4-BE49-F238E27FC236}">
                  <a16:creationId xmlns:a16="http://schemas.microsoft.com/office/drawing/2014/main" id="{1218C87A-DF06-4ADD-B7E9-FB7CF45D9C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82" r="988" b="51579"/>
            <a:stretch/>
          </p:blipFill>
          <p:spPr bwMode="auto">
            <a:xfrm>
              <a:off x="272815" y="3134109"/>
              <a:ext cx="11531259" cy="1626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79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209E-5A09-4A48-94CC-8A645E92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9251"/>
            <a:ext cx="10474641" cy="949030"/>
          </a:xfrm>
        </p:spPr>
        <p:txBody>
          <a:bodyPr>
            <a:normAutofit fontScale="90000"/>
          </a:bodyPr>
          <a:lstStyle/>
          <a:p>
            <a:pPr lvl="0" algn="l" fontAlgn="base"/>
            <a:br>
              <a:rPr lang="en-US" altLang="ko-KR" dirty="0">
                <a:effectLst/>
              </a:rPr>
            </a:br>
            <a:br>
              <a:rPr lang="en-US" altLang="ko-KR" dirty="0">
                <a:effectLst/>
              </a:rPr>
            </a:br>
            <a:r>
              <a:rPr lang="ko-KR" altLang="en-US" sz="67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하와이 한인 이민 역사의 시작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18CD-5189-4385-829B-91AD4A97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9659"/>
            <a:ext cx="5722532" cy="47659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800" dirty="0">
                <a:effectLst/>
              </a:rPr>
              <a:t> 1883</a:t>
            </a:r>
            <a:r>
              <a:rPr lang="ko-KR" altLang="en-US" sz="2800" dirty="0">
                <a:effectLst/>
              </a:rPr>
              <a:t>년 </a:t>
            </a:r>
            <a:r>
              <a:rPr lang="en-US" altLang="ko-KR" sz="2800" dirty="0">
                <a:effectLst/>
              </a:rPr>
              <a:t>9</a:t>
            </a:r>
            <a:r>
              <a:rPr lang="ko-KR" altLang="en-US" sz="2800" dirty="0">
                <a:effectLst/>
              </a:rPr>
              <a:t>월 </a:t>
            </a:r>
            <a:r>
              <a:rPr lang="ko-KR" altLang="en-US" sz="2800" b="1" dirty="0">
                <a:effectLst/>
              </a:rPr>
              <a:t>한국 최초의 미국 외교 사절단 </a:t>
            </a:r>
            <a:r>
              <a:rPr lang="en-US" altLang="ko-KR" sz="2800" b="1" dirty="0">
                <a:effectLst/>
              </a:rPr>
              <a:t> </a:t>
            </a:r>
            <a:r>
              <a:rPr lang="en-US" altLang="ko-KR" sz="2800" b="1" dirty="0">
                <a:solidFill>
                  <a:srgbClr val="00FF00"/>
                </a:solidFill>
                <a:effectLst/>
              </a:rPr>
              <a:t>(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보빙사</a:t>
            </a:r>
            <a:r>
              <a:rPr lang="en-US" altLang="ko-KR" sz="2800" b="1" dirty="0">
                <a:solidFill>
                  <a:srgbClr val="00FF00"/>
                </a:solidFill>
                <a:effectLst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호레이스 알렌</a:t>
            </a:r>
            <a:r>
              <a:rPr lang="en-US" altLang="ko-KR" sz="2800" dirty="0">
                <a:effectLst/>
              </a:rPr>
              <a:t>: </a:t>
            </a:r>
            <a:r>
              <a:rPr lang="ko-KR" altLang="en-US" sz="2800" dirty="0">
                <a:effectLst/>
              </a:rPr>
              <a:t>고종에게 하와이 이주 허락을 구함</a:t>
            </a:r>
            <a:endParaRPr lang="en-US" altLang="ko-KR" sz="2800" dirty="0">
              <a:effectLst/>
            </a:endParaRPr>
          </a:p>
          <a:p>
            <a:endParaRPr lang="ko-KR" altLang="en-US" sz="28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한인 최초의 이민</a:t>
            </a:r>
            <a:r>
              <a:rPr lang="en-US" altLang="ko-KR" sz="2800" b="1" dirty="0">
                <a:solidFill>
                  <a:srgbClr val="00FF00"/>
                </a:solidFill>
                <a:effectLst/>
              </a:rPr>
              <a:t>(1885~1888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년</a:t>
            </a:r>
            <a:r>
              <a:rPr lang="en-US" altLang="ko-KR" sz="2800" b="1" dirty="0">
                <a:solidFill>
                  <a:srgbClr val="00FF00"/>
                </a:solidFill>
                <a:effectLst/>
              </a:rPr>
              <a:t>)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 </a:t>
            </a:r>
            <a:endParaRPr lang="en-US" altLang="ko-KR" sz="2800" b="1" dirty="0">
              <a:solidFill>
                <a:srgbClr val="00FF00"/>
              </a:solidFill>
              <a:effectLst/>
            </a:endParaRPr>
          </a:p>
          <a:p>
            <a:pPr>
              <a:buFontTx/>
              <a:buChar char="-"/>
            </a:pPr>
            <a:r>
              <a:rPr lang="ko-KR" altLang="en-US" sz="2800" dirty="0">
                <a:effectLst/>
              </a:rPr>
              <a:t>유학생</a:t>
            </a:r>
            <a:r>
              <a:rPr lang="en-US" altLang="ko-KR" sz="2800" dirty="0">
                <a:effectLst/>
              </a:rPr>
              <a:t>, </a:t>
            </a:r>
            <a:r>
              <a:rPr lang="ko-KR" altLang="en-US" sz="2800" dirty="0">
                <a:effectLst/>
              </a:rPr>
              <a:t>외교관</a:t>
            </a:r>
            <a:r>
              <a:rPr lang="en-US" altLang="ko-KR" sz="2800" dirty="0">
                <a:effectLst/>
              </a:rPr>
              <a:t>, </a:t>
            </a:r>
            <a:r>
              <a:rPr lang="ko-KR" altLang="en-US" sz="2800" dirty="0">
                <a:effectLst/>
              </a:rPr>
              <a:t>상인 정치인 등 </a:t>
            </a:r>
            <a:endParaRPr lang="en-US" altLang="ko-KR" sz="2800" dirty="0">
              <a:effectLst/>
            </a:endParaRPr>
          </a:p>
          <a:p>
            <a:pPr marL="0" indent="0">
              <a:buNone/>
            </a:pPr>
            <a:r>
              <a:rPr lang="ko-KR" altLang="en-US" sz="2800" dirty="0">
                <a:effectLst/>
              </a:rPr>
              <a:t>  약 </a:t>
            </a:r>
            <a:r>
              <a:rPr lang="en-US" altLang="ko-KR" sz="2800" dirty="0">
                <a:effectLst/>
              </a:rPr>
              <a:t>50</a:t>
            </a:r>
            <a:r>
              <a:rPr lang="ko-KR" altLang="en-US" sz="2800" dirty="0">
                <a:effectLst/>
              </a:rPr>
              <a:t>명이 샌프란시스코로 이주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91D5E-E420-449F-B4D7-A832A4879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0717" y="1163383"/>
            <a:ext cx="4770119" cy="2804920"/>
          </a:xfrm>
          <a:prstGeom prst="rect">
            <a:avLst/>
          </a:prstGeom>
        </p:spPr>
      </p:pic>
      <p:pic>
        <p:nvPicPr>
          <p:cNvPr id="2050" name="Picture 2" descr="Image result for í¸ë ì´ì¤ ìë ">
            <a:extLst>
              <a:ext uri="{FF2B5EF4-FFF2-40B4-BE49-F238E27FC236}">
                <a16:creationId xmlns:a16="http://schemas.microsoft.com/office/drawing/2014/main" id="{08B58CF5-04DC-481E-BC04-236D0617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38" y="4139757"/>
            <a:ext cx="2659998" cy="25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A246A-C579-4D3F-A152-3695A82879C6}"/>
              </a:ext>
            </a:extLst>
          </p:cNvPr>
          <p:cNvSpPr txBox="1"/>
          <p:nvPr/>
        </p:nvSpPr>
        <p:spPr>
          <a:xfrm>
            <a:off x="7006318" y="6341796"/>
            <a:ext cx="187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호레이스 알렌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D2AAF-C19B-4887-A650-AD8FD3D26418}"/>
              </a:ext>
            </a:extLst>
          </p:cNvPr>
          <p:cNvSpPr txBox="1"/>
          <p:nvPr/>
        </p:nvSpPr>
        <p:spPr>
          <a:xfrm>
            <a:off x="5787649" y="3653920"/>
            <a:ext cx="142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보빙사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A036-FD47-4805-9EE4-0B6D6572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115" y="-11989"/>
            <a:ext cx="9071521" cy="951134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ko-KR" dirty="0">
                <a:effectLst/>
              </a:rPr>
            </a:br>
            <a:br>
              <a:rPr lang="en-US" altLang="ko-KR" dirty="0">
                <a:effectLst/>
              </a:rPr>
            </a:br>
            <a:r>
              <a:rPr lang="en-US" altLang="ko-KR" dirty="0">
                <a:effectLst/>
              </a:rPr>
              <a:t> </a:t>
            </a:r>
            <a:r>
              <a:rPr lang="ko-KR" altLang="en-US" sz="67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한인 미주 집단 이민역사</a:t>
            </a:r>
            <a:br>
              <a:rPr lang="en-US" altLang="ko-KR" sz="3100" dirty="0">
                <a:effectLst/>
                <a:latin typeface="+mj-ea"/>
              </a:rPr>
            </a:br>
            <a:br>
              <a:rPr lang="en-US" sz="3100" dirty="0">
                <a:effectLst/>
                <a:latin typeface="+mj-ea"/>
              </a:rPr>
            </a:br>
            <a:endParaRPr lang="en-US" sz="3100" dirty="0">
              <a:latin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88D9C-8B1C-48F7-8206-23120436CC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71520" y="543238"/>
            <a:ext cx="2188210" cy="1936115"/>
          </a:xfrm>
          <a:prstGeom prst="rect">
            <a:avLst/>
          </a:prstGeom>
        </p:spPr>
      </p:pic>
      <p:pic>
        <p:nvPicPr>
          <p:cNvPr id="1045" name="Picture 21" descr="1903ë ì²« ì´ë¯¼ìë¤ì ì£ê³  í¸ëë£°ë£¨ ì¸í­ì ëì°©í ê°¤ë¦­í¸ì ëª¨ìµ.">
            <a:extLst>
              <a:ext uri="{FF2B5EF4-FFF2-40B4-BE49-F238E27FC236}">
                <a16:creationId xmlns:a16="http://schemas.microsoft.com/office/drawing/2014/main" id="{4661FCA2-4CCE-4AD8-8446-B516C762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80" y="3592818"/>
            <a:ext cx="3860084" cy="27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8BEAA-1975-497E-9F15-9D570E939209}"/>
              </a:ext>
            </a:extLst>
          </p:cNvPr>
          <p:cNvSpPr txBox="1"/>
          <p:nvPr/>
        </p:nvSpPr>
        <p:spPr>
          <a:xfrm>
            <a:off x="8843820" y="2551587"/>
            <a:ext cx="289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ea"/>
              </a:rPr>
              <a:t>1903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년 하와이에 도착한 첫 한인 이민에 대한 현지 신문기사</a:t>
            </a:r>
            <a:endParaRPr 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9F391-F4F8-4803-8726-B63ACC935CD3}"/>
              </a:ext>
            </a:extLst>
          </p:cNvPr>
          <p:cNvSpPr txBox="1"/>
          <p:nvPr/>
        </p:nvSpPr>
        <p:spPr>
          <a:xfrm>
            <a:off x="9071520" y="6300908"/>
            <a:ext cx="266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갤릭호</a:t>
            </a:r>
            <a:r>
              <a:rPr lang="en-US" sz="2000" b="1" dirty="0">
                <a:solidFill>
                  <a:srgbClr val="FF0000"/>
                </a:solidFill>
              </a:rPr>
              <a:t>(S. S. Gaelic)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CAC247-00E4-445D-92E6-C64D11576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38062"/>
              </p:ext>
            </p:extLst>
          </p:nvPr>
        </p:nvGraphicFramePr>
        <p:xfrm>
          <a:off x="308159" y="2154840"/>
          <a:ext cx="7576524" cy="434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Bitmap Image" r:id="rId5" imgW="5563377" imgH="3191320" progId="Paint.Picture">
                  <p:embed/>
                </p:oleObj>
              </mc:Choice>
              <mc:Fallback>
                <p:oleObj name="Bitmap Image" r:id="rId5" imgW="5563377" imgH="319132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59" y="2154840"/>
                        <a:ext cx="7576524" cy="4346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D3590C-B5D1-4ADF-9542-09DCFE7FFF24}"/>
              </a:ext>
            </a:extLst>
          </p:cNvPr>
          <p:cNvCxnSpPr>
            <a:cxnSpLocks/>
          </p:cNvCxnSpPr>
          <p:nvPr/>
        </p:nvCxnSpPr>
        <p:spPr>
          <a:xfrm>
            <a:off x="3352141" y="4185392"/>
            <a:ext cx="1524000" cy="41563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750D5-E04B-4303-9192-AAD49060CFF5}"/>
              </a:ext>
            </a:extLst>
          </p:cNvPr>
          <p:cNvSpPr/>
          <p:nvPr/>
        </p:nvSpPr>
        <p:spPr>
          <a:xfrm>
            <a:off x="-1" y="1229412"/>
            <a:ext cx="7884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j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ea"/>
              </a:rPr>
              <a:t>1 </a:t>
            </a:r>
            <a:r>
              <a:rPr lang="ko-KR" altLang="en-US" sz="2400" b="1" dirty="0">
                <a:solidFill>
                  <a:srgbClr val="FF0000"/>
                </a:solidFill>
                <a:latin typeface="+mj-ea"/>
              </a:rPr>
              <a:t>차 집단 이주 </a:t>
            </a:r>
            <a:r>
              <a:rPr lang="en-US" sz="2400" dirty="0">
                <a:latin typeface="+mj-ea"/>
              </a:rPr>
              <a:t>- 1902/12/22, 102</a:t>
            </a:r>
            <a:r>
              <a:rPr lang="ko-KR" altLang="en-US" sz="2400" dirty="0">
                <a:latin typeface="+mj-ea"/>
              </a:rPr>
              <a:t>명 출발</a:t>
            </a:r>
            <a:r>
              <a:rPr lang="en-US" sz="2400" dirty="0">
                <a:latin typeface="+mj-ea"/>
              </a:rPr>
              <a:t>   </a:t>
            </a:r>
            <a:br>
              <a:rPr lang="en-US" sz="2400" dirty="0">
                <a:latin typeface="+mj-ea"/>
              </a:rPr>
            </a:br>
            <a:r>
              <a:rPr lang="en-US" sz="2400" dirty="0">
                <a:latin typeface="+mj-ea"/>
              </a:rPr>
              <a:t>                            1903/1/13</a:t>
            </a:r>
            <a:r>
              <a:rPr lang="en-US" altLang="ko-KR" sz="2400" dirty="0">
                <a:latin typeface="+mj-ea"/>
              </a:rPr>
              <a:t>,</a:t>
            </a:r>
            <a:r>
              <a:rPr lang="ko-KR" altLang="en-US" sz="2400" dirty="0">
                <a:latin typeface="+mj-ea"/>
              </a:rPr>
              <a:t> 하와이주 오아후섬 도착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90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1EE8-B808-415D-869E-C90CF5C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9867" y="45105"/>
            <a:ext cx="9033769" cy="1104648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하와이 이민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0C80761-4954-4808-BC81-604034FA3B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102" y="1059543"/>
            <a:ext cx="10228182" cy="57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82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582</TotalTime>
  <Words>272</Words>
  <Application>Microsoft Office PowerPoint</Application>
  <PresentationFormat>Widescreen</PresentationFormat>
  <Paragraphs>53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Bookman Old Style</vt:lpstr>
      <vt:lpstr>Rockwell</vt:lpstr>
      <vt:lpstr>Wingdings</vt:lpstr>
      <vt:lpstr>Damask</vt:lpstr>
      <vt:lpstr>Bitmap Image</vt:lpstr>
      <vt:lpstr>한인 이민사 초급</vt:lpstr>
      <vt:lpstr>다른 민족의 이민 역사</vt:lpstr>
      <vt:lpstr>청교도의 첫 추수감사기념제(1621년)</vt:lpstr>
      <vt:lpstr>한인 이민 전 시대적 배경</vt:lpstr>
      <vt:lpstr>동학 운동과 강화도 조약</vt:lpstr>
      <vt:lpstr>한인 이민의 역사</vt:lpstr>
      <vt:lpstr>  하와이 한인 이민 역사의 시작 </vt:lpstr>
      <vt:lpstr>   한인 미주 집단 이민역사  </vt:lpstr>
      <vt:lpstr>하와이 이민(동영상)</vt:lpstr>
      <vt:lpstr>초기 하와이 한글학교 사진</vt:lpstr>
      <vt:lpstr>이후의 집단 이민</vt:lpstr>
      <vt:lpstr>정리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한인 이민사 초급</dc:title>
  <dc:creator>Lee, Jung Jae</dc:creator>
  <cp:lastModifiedBy>Owner</cp:lastModifiedBy>
  <cp:revision>150</cp:revision>
  <dcterms:created xsi:type="dcterms:W3CDTF">2018-05-18T01:49:30Z</dcterms:created>
  <dcterms:modified xsi:type="dcterms:W3CDTF">2018-06-14T05:37:11Z</dcterms:modified>
</cp:coreProperties>
</file>