
<file path=[Content_Types].xml><?xml version="1.0" encoding="utf-8"?>
<Types xmlns="http://schemas.openxmlformats.org/package/2006/content-types">
  <Default Extension="png" ContentType="image/png"/>
  <Default Extension="jpeg" ContentType="image/jpeg"/>
  <Default Extension="com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57" r:id="rId3"/>
    <p:sldId id="258" r:id="rId4"/>
    <p:sldId id="260" r:id="rId5"/>
    <p:sldId id="275" r:id="rId6"/>
    <p:sldId id="262" r:id="rId7"/>
    <p:sldId id="268" r:id="rId8"/>
    <p:sldId id="269" r:id="rId9"/>
    <p:sldId id="265" r:id="rId10"/>
    <p:sldId id="272" r:id="rId11"/>
    <p:sldId id="276" r:id="rId12"/>
    <p:sldId id="277" r:id="rId13"/>
    <p:sldId id="279" r:id="rId14"/>
    <p:sldId id="266" r:id="rId15"/>
    <p:sldId id="267" r:id="rId16"/>
    <p:sldId id="282" r:id="rId17"/>
    <p:sldId id="28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99FF"/>
    <a:srgbClr val="00FFFF"/>
    <a:srgbClr val="FFFFFF"/>
    <a:srgbClr val="996600"/>
    <a:srgbClr val="CC66FF"/>
    <a:srgbClr val="D60093"/>
    <a:srgbClr val="3333FF"/>
    <a:srgbClr val="FF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AA8B-A97F-421B-B790-1D85B3E021E7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88FB-D5D0-40B8-A86F-71216DF2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9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AA8B-A97F-421B-B790-1D85B3E021E7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88FB-D5D0-40B8-A86F-71216DF2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8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AA8B-A97F-421B-B790-1D85B3E021E7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88FB-D5D0-40B8-A86F-71216DF2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49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AA8B-A97F-421B-B790-1D85B3E021E7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88FB-D5D0-40B8-A86F-71216DF2485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2512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AA8B-A97F-421B-B790-1D85B3E021E7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88FB-D5D0-40B8-A86F-71216DF2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77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AA8B-A97F-421B-B790-1D85B3E021E7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88FB-D5D0-40B8-A86F-71216DF2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22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AA8B-A97F-421B-B790-1D85B3E021E7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88FB-D5D0-40B8-A86F-71216DF2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14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AA8B-A97F-421B-B790-1D85B3E021E7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88FB-D5D0-40B8-A86F-71216DF2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34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AA8B-A97F-421B-B790-1D85B3E021E7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88FB-D5D0-40B8-A86F-71216DF2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67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AA8B-A97F-421B-B790-1D85B3E021E7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88FB-D5D0-40B8-A86F-71216DF2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84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AA8B-A97F-421B-B790-1D85B3E021E7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88FB-D5D0-40B8-A86F-71216DF2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63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AA8B-A97F-421B-B790-1D85B3E021E7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88FB-D5D0-40B8-A86F-71216DF2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3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AA8B-A97F-421B-B790-1D85B3E021E7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88FB-D5D0-40B8-A86F-71216DF2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44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AA8B-A97F-421B-B790-1D85B3E021E7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88FB-D5D0-40B8-A86F-71216DF2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AA8B-A97F-421B-B790-1D85B3E021E7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88FB-D5D0-40B8-A86F-71216DF2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16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AA8B-A97F-421B-B790-1D85B3E021E7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88FB-D5D0-40B8-A86F-71216DF2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30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1AA8B-A97F-421B-B790-1D85B3E021E7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88FB-D5D0-40B8-A86F-71216DF2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66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1AA8B-A97F-421B-B790-1D85B3E021E7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B88FB-D5D0-40B8-A86F-71216DF24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543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wGyw2Yku2Z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XN1jcEBEm5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1s2nlls-OnM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jaynoel.tistory.com/85" TargetMode="External"/><Relationship Id="rId2" Type="http://schemas.openxmlformats.org/officeDocument/2006/relationships/image" Target="../media/image8.com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6CC5BF2-B8E9-48B1-84D1-478099F18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59" y="1194368"/>
            <a:ext cx="11541473" cy="4416723"/>
          </a:xfrm>
        </p:spPr>
        <p:txBody>
          <a:bodyPr>
            <a:noAutofit/>
          </a:bodyPr>
          <a:lstStyle/>
          <a:p>
            <a:r>
              <a:rPr lang="ko-KR" altLang="en-US" sz="8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통일신라와 발해 </a:t>
            </a:r>
            <a:endParaRPr lang="en-US" sz="8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1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165AF-41B1-4548-98FC-B04C96FF8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51"/>
            <a:ext cx="4419600" cy="1144097"/>
          </a:xfrm>
        </p:spPr>
        <p:txBody>
          <a:bodyPr>
            <a:norm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발해의 유물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233861-AA8F-46E1-BE3E-B9495B3063ED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0" y="1498514"/>
            <a:ext cx="5763056" cy="3391519"/>
          </a:xfrm>
          <a:prstGeom prst="rect">
            <a:avLst/>
          </a:prstGeom>
          <a:noFill/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9CBCE54-7DA0-418F-9545-4809E159351E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108" y="2912232"/>
            <a:ext cx="3480910" cy="361111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CED769-3E58-42A1-A141-219C80BD1E5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584" y="2912231"/>
            <a:ext cx="3259415" cy="361111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978EB8-33FC-4C4A-9F3B-B86D564D78F7}"/>
              </a:ext>
            </a:extLst>
          </p:cNvPr>
          <p:cNvSpPr txBox="1"/>
          <p:nvPr/>
        </p:nvSpPr>
        <p:spPr>
          <a:xfrm>
            <a:off x="1482047" y="4904394"/>
            <a:ext cx="269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/>
              <a:t>고구려 </a:t>
            </a:r>
            <a:r>
              <a:rPr lang="en-US" altLang="ko-KR" sz="2400" b="1" dirty="0">
                <a:latin typeface="Abadi" panose="020B0604020104020204" pitchFamily="34" charset="0"/>
              </a:rPr>
              <a:t>• </a:t>
            </a:r>
            <a:r>
              <a:rPr lang="ko-KR" altLang="en-US" sz="2400" b="1" dirty="0"/>
              <a:t>발해 와당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13D94-0EF9-40F8-825D-04A4D43621A7}"/>
              </a:ext>
            </a:extLst>
          </p:cNvPr>
          <p:cNvSpPr txBox="1"/>
          <p:nvPr/>
        </p:nvSpPr>
        <p:spPr>
          <a:xfrm>
            <a:off x="7829501" y="2580288"/>
            <a:ext cx="2732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고구려 </a:t>
            </a:r>
            <a:r>
              <a:rPr lang="en-US" altLang="ko-KR" sz="2400" b="1" dirty="0">
                <a:latin typeface="Abadi" panose="020B0604020104020204" pitchFamily="34" charset="0"/>
              </a:rPr>
              <a:t>• </a:t>
            </a:r>
            <a:r>
              <a:rPr lang="ko-KR" altLang="en-US" sz="2400" b="1" dirty="0"/>
              <a:t>발해 망새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830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D971E-DEF7-4066-BD3B-677D41755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839" y="1157348"/>
            <a:ext cx="7991320" cy="776675"/>
          </a:xfrm>
        </p:spPr>
        <p:txBody>
          <a:bodyPr>
            <a:normAutofit/>
          </a:bodyPr>
          <a:lstStyle/>
          <a:p>
            <a:r>
              <a:rPr lang="ko-KR" altLang="en-US" sz="3200" dirty="0">
                <a:solidFill>
                  <a:srgbClr val="92D050"/>
                </a:solidFill>
              </a:rPr>
              <a:t>발해가 고구려의 후손임을 알 수 있는 근거</a:t>
            </a:r>
            <a:endParaRPr lang="en-US" sz="3200" dirty="0">
              <a:solidFill>
                <a:srgbClr val="92D05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DBD4F3-6942-4B03-8AF8-8240E1D86C2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407" y="1801425"/>
            <a:ext cx="7652185" cy="4876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0F4FADF-0FCB-433B-9496-B5185217BFF2}"/>
              </a:ext>
            </a:extLst>
          </p:cNvPr>
          <p:cNvSpPr txBox="1">
            <a:spLocks/>
          </p:cNvSpPr>
          <p:nvPr/>
        </p:nvSpPr>
        <p:spPr>
          <a:xfrm>
            <a:off x="0" y="13251"/>
            <a:ext cx="7190509" cy="1144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고구려의 후손</a:t>
            </a:r>
            <a:r>
              <a:rPr lang="en-US" altLang="ko-KR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발해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81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908B5-EDCD-4BE1-BE59-D2243F7CF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0516" y="6368411"/>
            <a:ext cx="3020291" cy="440972"/>
          </a:xfrm>
        </p:spPr>
        <p:txBody>
          <a:bodyPr>
            <a:normAutofit lnSpcReduction="10000"/>
          </a:bodyPr>
          <a:lstStyle/>
          <a:p>
            <a:r>
              <a:rPr lang="ko-KR" altLang="en-US" dirty="0"/>
              <a:t>        발해와 통일신라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57F85B-BCE2-4DF2-A7A2-55823A19C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49229" y="6188245"/>
            <a:ext cx="3961197" cy="543105"/>
          </a:xfrm>
        </p:spPr>
        <p:txBody>
          <a:bodyPr>
            <a:normAutofit lnSpcReduction="10000"/>
          </a:bodyPr>
          <a:lstStyle/>
          <a:p>
            <a:r>
              <a:rPr lang="ko-KR" altLang="en-US" dirty="0"/>
              <a:t>백두산 </a:t>
            </a:r>
            <a:r>
              <a:rPr lang="en-US" altLang="ko-KR" dirty="0"/>
              <a:t>(</a:t>
            </a:r>
            <a:r>
              <a:rPr lang="ko-KR" altLang="en-US" dirty="0"/>
              <a:t>당시 발해의 영토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  <a:endParaRPr lang="en-US" dirty="0"/>
          </a:p>
        </p:txBody>
      </p:sp>
      <p:pic>
        <p:nvPicPr>
          <p:cNvPr id="7" name="Picture 2" descr="Image result for ë¨ë¶êµ­ìë">
            <a:extLst>
              <a:ext uri="{FF2B5EF4-FFF2-40B4-BE49-F238E27FC236}">
                <a16:creationId xmlns:a16="http://schemas.microsoft.com/office/drawing/2014/main" id="{3464DCF6-8887-4420-9EA8-255A4B997B0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85" y="1033571"/>
            <a:ext cx="4419600" cy="522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89F858C-1607-4354-BC47-73B4946B50F9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58" y="1033571"/>
            <a:ext cx="5722070" cy="5224599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1A6208-3E48-4DC8-A341-133BAC72843F}"/>
              </a:ext>
            </a:extLst>
          </p:cNvPr>
          <p:cNvSpPr/>
          <p:nvPr/>
        </p:nvSpPr>
        <p:spPr>
          <a:xfrm>
            <a:off x="4419600" y="28801"/>
            <a:ext cx="78039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5400" b="1" dirty="0">
                <a:solidFill>
                  <a:srgbClr val="92D050"/>
                </a:solidFill>
              </a:rPr>
              <a:t>: </a:t>
            </a:r>
            <a:r>
              <a:rPr lang="ko-KR" altLang="en-US" sz="5400" b="1" dirty="0">
                <a:solidFill>
                  <a:srgbClr val="92D050"/>
                </a:solidFill>
              </a:rPr>
              <a:t>통일신라와 발해의 공존</a:t>
            </a:r>
            <a:endParaRPr lang="en-US" sz="5400" b="1" dirty="0">
              <a:solidFill>
                <a:srgbClr val="92D05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4F952B-90CF-40D9-9DA4-11F5DF4BD625}"/>
              </a:ext>
            </a:extLst>
          </p:cNvPr>
          <p:cNvSpPr txBox="1">
            <a:spLocks/>
          </p:cNvSpPr>
          <p:nvPr/>
        </p:nvSpPr>
        <p:spPr>
          <a:xfrm>
            <a:off x="-1" y="-74999"/>
            <a:ext cx="4419601" cy="1144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남북국 시대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787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0FD4E-3867-4941-8E72-B73D58CC4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932237" cy="1113183"/>
          </a:xfrm>
        </p:spPr>
        <p:txBody>
          <a:bodyPr>
            <a:norm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동북 공정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055E7-552A-4CE2-96BD-7385DC75F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5365" y="1505073"/>
            <a:ext cx="6002632" cy="4563218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ko-KR" altLang="en-US" sz="2800" dirty="0"/>
              <a:t>중국이 현재의 국경 안에서 전개된 과거의 모든 역사</a:t>
            </a:r>
            <a:r>
              <a:rPr lang="en-US" altLang="ko-KR" sz="2800" dirty="0"/>
              <a:t>(</a:t>
            </a:r>
            <a:r>
              <a:rPr lang="ko-KR" altLang="en-US" sz="2800" dirty="0"/>
              <a:t>고조선</a:t>
            </a:r>
            <a:r>
              <a:rPr lang="en-US" altLang="ko-KR" sz="2800" dirty="0"/>
              <a:t>, </a:t>
            </a:r>
            <a:r>
              <a:rPr lang="ko-KR" altLang="en-US" sz="2800" dirty="0"/>
              <a:t>고구려</a:t>
            </a:r>
            <a:r>
              <a:rPr lang="en-US" altLang="ko-KR" sz="2800" dirty="0"/>
              <a:t>, </a:t>
            </a:r>
            <a:r>
              <a:rPr lang="ko-KR" altLang="en-US" sz="2800" dirty="0"/>
              <a:t>발해</a:t>
            </a:r>
            <a:r>
              <a:rPr lang="en-US" altLang="ko-KR" sz="2800" dirty="0"/>
              <a:t>)</a:t>
            </a:r>
            <a:r>
              <a:rPr lang="ko-KR" altLang="en-US" sz="2800" dirty="0"/>
              <a:t>를 중국 역사로 만들기 위해 </a:t>
            </a:r>
            <a:r>
              <a:rPr lang="en-US" altLang="ko-KR" sz="2800" dirty="0"/>
              <a:t>2002</a:t>
            </a:r>
            <a:r>
              <a:rPr lang="ko-KR" altLang="en-US" sz="2800" dirty="0"/>
              <a:t>년부터 추진하고 있는 프로젝트</a:t>
            </a:r>
            <a:endParaRPr lang="en-US" altLang="ko-KR" sz="2800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altLang="ko-KR" sz="2800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ko-KR" altLang="en-US" sz="2800" dirty="0">
                <a:solidFill>
                  <a:srgbClr val="00FF00"/>
                </a:solidFill>
              </a:rPr>
              <a:t>목적</a:t>
            </a:r>
            <a:r>
              <a:rPr lang="ko-KR" altLang="en-US" sz="2800" dirty="0"/>
              <a:t> </a:t>
            </a:r>
            <a:r>
              <a:rPr lang="en-US" altLang="ko-KR" sz="2800" dirty="0"/>
              <a:t>: </a:t>
            </a:r>
            <a:r>
              <a:rPr lang="ko-KR" altLang="en-US" sz="2800" dirty="0"/>
              <a:t>한반도가 통일되었을 경우 영토에 대한 소유권 주장을 위함</a:t>
            </a:r>
            <a:endParaRPr lang="en-US" sz="2800" dirty="0"/>
          </a:p>
        </p:txBody>
      </p:sp>
      <p:pic>
        <p:nvPicPr>
          <p:cNvPr id="5" name="Picture 2" descr="Image result for ë¨ë¶êµ­ìë">
            <a:extLst>
              <a:ext uri="{FF2B5EF4-FFF2-40B4-BE49-F238E27FC236}">
                <a16:creationId xmlns:a16="http://schemas.microsoft.com/office/drawing/2014/main" id="{D3E075FD-9BC6-4A48-A3BD-BFA6AB264E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305" y="556591"/>
            <a:ext cx="5108713" cy="603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556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92DBD-7AD1-4FDE-B6B9-FA1796AF2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2787"/>
            <a:ext cx="7053365" cy="1139686"/>
          </a:xfrm>
        </p:spPr>
        <p:txBody>
          <a:bodyPr/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통일 신라의 문화재</a:t>
            </a:r>
            <a:r>
              <a:rPr lang="ko-KR" alt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1A98A2-4E1E-41ED-95C9-58FF2AFBDCA0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017" y="1761939"/>
            <a:ext cx="4969458" cy="4200937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DB569F-DC19-4641-B729-7045DAE0AB4E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005238" y="1225485"/>
            <a:ext cx="4110482" cy="29101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4DFD92-78AE-4148-B76C-3385E2FE0E8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161" y="3176834"/>
            <a:ext cx="3905839" cy="269606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605713-8395-4F17-AD74-9AC014EB6EF5}"/>
              </a:ext>
            </a:extLst>
          </p:cNvPr>
          <p:cNvSpPr txBox="1"/>
          <p:nvPr/>
        </p:nvSpPr>
        <p:spPr>
          <a:xfrm>
            <a:off x="1683773" y="596287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/>
              <a:t>불국사</a:t>
            </a:r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9542A9-4958-4480-A277-7FFF94ACB82B}"/>
              </a:ext>
            </a:extLst>
          </p:cNvPr>
          <p:cNvSpPr txBox="1"/>
          <p:nvPr/>
        </p:nvSpPr>
        <p:spPr>
          <a:xfrm>
            <a:off x="6447077" y="485382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/>
              <a:t>다보탑</a:t>
            </a:r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63526D-1798-43FC-92CB-37CC7541518B}"/>
              </a:ext>
            </a:extLst>
          </p:cNvPr>
          <p:cNvSpPr txBox="1"/>
          <p:nvPr/>
        </p:nvSpPr>
        <p:spPr>
          <a:xfrm>
            <a:off x="10007608" y="6122185"/>
            <a:ext cx="1180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석가탑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84560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001A3-BCE9-469F-AEA4-BA167A7B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572"/>
            <a:ext cx="6879102" cy="1131784"/>
          </a:xfrm>
        </p:spPr>
        <p:txBody>
          <a:bodyPr>
            <a:norm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통일신라의 문화재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03AF93-8C6C-426D-AF81-2E303961D512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9270" y="1465743"/>
            <a:ext cx="5475590" cy="4033905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1C81D17-4DCA-433F-9ABE-CD500EEAE601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2584180"/>
            <a:ext cx="5854663" cy="4133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B090EA-0B61-4D1F-8340-9ECB86BB1178}"/>
              </a:ext>
            </a:extLst>
          </p:cNvPr>
          <p:cNvSpPr txBox="1"/>
          <p:nvPr/>
        </p:nvSpPr>
        <p:spPr>
          <a:xfrm>
            <a:off x="8546277" y="218407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>
                <a:solidFill>
                  <a:srgbClr val="FF0000"/>
                </a:solidFill>
              </a:rPr>
              <a:t>안압지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0B93E9-E8A0-4937-9189-A911FA32BC87}"/>
              </a:ext>
            </a:extLst>
          </p:cNvPr>
          <p:cNvSpPr txBox="1"/>
          <p:nvPr/>
        </p:nvSpPr>
        <p:spPr>
          <a:xfrm>
            <a:off x="2165355" y="550058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/>
              <a:t>석굴암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72393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F8513-A591-41E5-971C-E8D44234C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492764"/>
            <a:ext cx="6018318" cy="4127341"/>
          </a:xfrm>
        </p:spPr>
        <p:txBody>
          <a:bodyPr>
            <a:noAutofit/>
          </a:bodyPr>
          <a:lstStyle/>
          <a:p>
            <a:pPr marL="401638" indent="-382588">
              <a:lnSpc>
                <a:spcPct val="11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ko-KR" altLang="en-US" sz="2800" dirty="0">
                <a:effectLst/>
              </a:rPr>
              <a:t>현존하는 한국에서 가장 큰 종</a:t>
            </a:r>
            <a:endParaRPr lang="en-US" altLang="ko-KR" sz="2800" dirty="0">
              <a:effectLst/>
            </a:endParaRPr>
          </a:p>
          <a:p>
            <a:pPr marL="401638" indent="-382588">
              <a:lnSpc>
                <a:spcPct val="11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ko-KR" sz="2800" dirty="0">
              <a:effectLst/>
            </a:endParaRPr>
          </a:p>
          <a:p>
            <a:pPr marL="361950" indent="-342900">
              <a:lnSpc>
                <a:spcPct val="11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ko-KR" altLang="en-US" sz="2800" dirty="0">
                <a:effectLst/>
              </a:rPr>
              <a:t>종의 몸통 아래와 위에는 꽃무늬로 장식되어 있고 종을 치는 부분에는 연꽃 모양의 장식과 그 양쪽에 비천상이 새겨져 있음</a:t>
            </a:r>
            <a:endParaRPr lang="en-US" altLang="ko-KR" sz="2800" dirty="0">
              <a:effectLst/>
            </a:endParaRPr>
          </a:p>
          <a:p>
            <a:pPr marL="361950" indent="-342900">
              <a:lnSpc>
                <a:spcPct val="11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ko-KR" sz="2800" dirty="0">
              <a:effectLst/>
            </a:endParaRPr>
          </a:p>
          <a:p>
            <a:pPr marL="361950" indent="-342900">
              <a:lnSpc>
                <a:spcPct val="11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ko-KR" altLang="en-US" sz="2800" dirty="0">
                <a:effectLst/>
              </a:rPr>
              <a:t>약간은 슬퍼보이는 비천상의 공양하는  모습과 은은한 종소리로 인해 </a:t>
            </a:r>
            <a:r>
              <a:rPr lang="en-US" altLang="ko-KR" sz="2800" dirty="0">
                <a:effectLst/>
              </a:rPr>
              <a:t>“</a:t>
            </a:r>
            <a:r>
              <a:rPr lang="ko-KR" altLang="en-US" sz="2800" b="1" dirty="0">
                <a:solidFill>
                  <a:srgbClr val="00FF00"/>
                </a:solidFill>
                <a:effectLst/>
              </a:rPr>
              <a:t>에밀레종</a:t>
            </a:r>
            <a:r>
              <a:rPr lang="en-US" altLang="ko-KR" sz="2800" dirty="0">
                <a:effectLst/>
              </a:rPr>
              <a:t>”</a:t>
            </a:r>
            <a:r>
              <a:rPr lang="ko-KR" altLang="en-US" sz="2800" dirty="0">
                <a:effectLst/>
              </a:rPr>
              <a:t>이라고도 불림</a:t>
            </a:r>
            <a:endParaRPr lang="en-US" sz="2800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9BF7340F-D96B-42D0-AB65-A7A58D5EF928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0925" y="1140635"/>
            <a:ext cx="5284602" cy="513547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DD01264-C78A-4A09-99D6-CCFAB857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463"/>
            <a:ext cx="6692348" cy="1060173"/>
          </a:xfrm>
        </p:spPr>
        <p:txBody>
          <a:bodyPr>
            <a:no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통일신라의 문화재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066110-DD60-443D-85D7-91A5A3426A8B}"/>
              </a:ext>
            </a:extLst>
          </p:cNvPr>
          <p:cNvSpPr/>
          <p:nvPr/>
        </p:nvSpPr>
        <p:spPr>
          <a:xfrm>
            <a:off x="8163055" y="6396335"/>
            <a:ext cx="2108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/>
              <a:t>성덕대왕 신종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81542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6B144-9DDC-46FD-8254-AC974E0E0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6" y="4732"/>
            <a:ext cx="7188296" cy="1126435"/>
          </a:xfrm>
        </p:spPr>
        <p:txBody>
          <a:bodyPr>
            <a:norm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세계사</a:t>
            </a:r>
            <a:r>
              <a:rPr lang="en-US" altLang="ko-KR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/</a:t>
            </a:r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한국사 연표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82AC97E-33A1-458F-9EBF-0C2C81C17733}"/>
              </a:ext>
            </a:extLst>
          </p:cNvPr>
          <p:cNvGrpSpPr/>
          <p:nvPr/>
        </p:nvGrpSpPr>
        <p:grpSpPr>
          <a:xfrm>
            <a:off x="-63372" y="1285461"/>
            <a:ext cx="12255372" cy="3535464"/>
            <a:chOff x="-63372" y="1399684"/>
            <a:chExt cx="12255372" cy="353546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233DCF-2FCA-48E1-B850-F1D912304C45}"/>
                </a:ext>
              </a:extLst>
            </p:cNvPr>
            <p:cNvCxnSpPr/>
            <p:nvPr/>
          </p:nvCxnSpPr>
          <p:spPr>
            <a:xfrm>
              <a:off x="113464" y="2307100"/>
              <a:ext cx="119528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D852EAC-4E73-46F7-B017-1D6064F619E3}"/>
                </a:ext>
              </a:extLst>
            </p:cNvPr>
            <p:cNvCxnSpPr/>
            <p:nvPr/>
          </p:nvCxnSpPr>
          <p:spPr>
            <a:xfrm>
              <a:off x="323557" y="2110154"/>
              <a:ext cx="0" cy="3938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AFF3618-B60F-4904-AC64-97887F14969B}"/>
                </a:ext>
              </a:extLst>
            </p:cNvPr>
            <p:cNvCxnSpPr/>
            <p:nvPr/>
          </p:nvCxnSpPr>
          <p:spPr>
            <a:xfrm>
              <a:off x="1631851" y="2127741"/>
              <a:ext cx="0" cy="3938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CB624DD-9836-4141-AF15-E34471A9C583}"/>
                </a:ext>
              </a:extLst>
            </p:cNvPr>
            <p:cNvCxnSpPr/>
            <p:nvPr/>
          </p:nvCxnSpPr>
          <p:spPr>
            <a:xfrm>
              <a:off x="2284754" y="2140729"/>
              <a:ext cx="0" cy="3938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F583A5B-B706-4FCB-A58E-343611B72253}"/>
                </a:ext>
              </a:extLst>
            </p:cNvPr>
            <p:cNvCxnSpPr/>
            <p:nvPr/>
          </p:nvCxnSpPr>
          <p:spPr>
            <a:xfrm>
              <a:off x="3269562" y="2110154"/>
              <a:ext cx="0" cy="3938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3F9CEC-125A-4429-A17E-DC355BBAF219}"/>
                </a:ext>
              </a:extLst>
            </p:cNvPr>
            <p:cNvCxnSpPr/>
            <p:nvPr/>
          </p:nvCxnSpPr>
          <p:spPr>
            <a:xfrm>
              <a:off x="4618892" y="2127741"/>
              <a:ext cx="0" cy="3938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444716D-53D4-42E4-BF34-EFD19124E894}"/>
                </a:ext>
              </a:extLst>
            </p:cNvPr>
            <p:cNvCxnSpPr>
              <a:cxnSpLocks/>
            </p:cNvCxnSpPr>
            <p:nvPr/>
          </p:nvCxnSpPr>
          <p:spPr>
            <a:xfrm>
              <a:off x="4991687" y="1786794"/>
              <a:ext cx="0" cy="7784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1C38BCB-88A2-468A-9687-2AA075B9A3E7}"/>
                </a:ext>
              </a:extLst>
            </p:cNvPr>
            <p:cNvCxnSpPr/>
            <p:nvPr/>
          </p:nvCxnSpPr>
          <p:spPr>
            <a:xfrm>
              <a:off x="5931877" y="2127741"/>
              <a:ext cx="0" cy="3938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6E87C0D-09E1-484D-B774-42D12032F8C4}"/>
                </a:ext>
              </a:extLst>
            </p:cNvPr>
            <p:cNvCxnSpPr>
              <a:cxnSpLocks/>
            </p:cNvCxnSpPr>
            <p:nvPr/>
          </p:nvCxnSpPr>
          <p:spPr>
            <a:xfrm>
              <a:off x="6103954" y="1729243"/>
              <a:ext cx="0" cy="8053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AF2A94A-292D-43FD-A844-F5909EED314E}"/>
                </a:ext>
              </a:extLst>
            </p:cNvPr>
            <p:cNvCxnSpPr/>
            <p:nvPr/>
          </p:nvCxnSpPr>
          <p:spPr>
            <a:xfrm>
              <a:off x="6209416" y="2131933"/>
              <a:ext cx="0" cy="3938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4C42C13-7576-43F7-AE7F-7A61BEB17BAB}"/>
                </a:ext>
              </a:extLst>
            </p:cNvPr>
            <p:cNvCxnSpPr/>
            <p:nvPr/>
          </p:nvCxnSpPr>
          <p:spPr>
            <a:xfrm>
              <a:off x="7022123" y="2121971"/>
              <a:ext cx="0" cy="3938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0B51EE-E5DC-4281-BAAF-9D61B4FB3F41}"/>
                </a:ext>
              </a:extLst>
            </p:cNvPr>
            <p:cNvSpPr txBox="1"/>
            <p:nvPr/>
          </p:nvSpPr>
          <p:spPr>
            <a:xfrm>
              <a:off x="-63372" y="1758409"/>
              <a:ext cx="994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BC2500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CDC4B40-6C28-470E-8836-3B723CED31A5}"/>
                </a:ext>
              </a:extLst>
            </p:cNvPr>
            <p:cNvSpPr txBox="1"/>
            <p:nvPr/>
          </p:nvSpPr>
          <p:spPr>
            <a:xfrm>
              <a:off x="1090612" y="1783023"/>
              <a:ext cx="994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BC1600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6DC16EC-369E-4237-8761-2F9784F0B026}"/>
                </a:ext>
              </a:extLst>
            </p:cNvPr>
            <p:cNvSpPr txBox="1"/>
            <p:nvPr/>
          </p:nvSpPr>
          <p:spPr>
            <a:xfrm>
              <a:off x="1961113" y="1799538"/>
              <a:ext cx="994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BC1100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183CD0-ADB3-48FC-87AB-438573263576}"/>
                </a:ext>
              </a:extLst>
            </p:cNvPr>
            <p:cNvSpPr txBox="1"/>
            <p:nvPr/>
          </p:nvSpPr>
          <p:spPr>
            <a:xfrm>
              <a:off x="2885309" y="1783023"/>
              <a:ext cx="86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BC770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B7845E8-9ABB-4FA6-9A2C-9565167EED67}"/>
                </a:ext>
              </a:extLst>
            </p:cNvPr>
            <p:cNvSpPr txBox="1"/>
            <p:nvPr/>
          </p:nvSpPr>
          <p:spPr>
            <a:xfrm>
              <a:off x="4224012" y="1799538"/>
              <a:ext cx="86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BC221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6CC8EA-2067-40EB-A801-CA1E615D6A1D}"/>
                </a:ext>
              </a:extLst>
            </p:cNvPr>
            <p:cNvSpPr txBox="1"/>
            <p:nvPr/>
          </p:nvSpPr>
          <p:spPr>
            <a:xfrm>
              <a:off x="4557112" y="1454213"/>
              <a:ext cx="86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BC202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90958A4-A8C5-4F90-8224-F9C47289AD9D}"/>
                </a:ext>
              </a:extLst>
            </p:cNvPr>
            <p:cNvSpPr/>
            <p:nvPr/>
          </p:nvSpPr>
          <p:spPr>
            <a:xfrm>
              <a:off x="5375093" y="2199247"/>
              <a:ext cx="212429" cy="19694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3663B44-92C3-4688-8746-79506F1C8D35}"/>
                </a:ext>
              </a:extLst>
            </p:cNvPr>
            <p:cNvSpPr txBox="1"/>
            <p:nvPr/>
          </p:nvSpPr>
          <p:spPr>
            <a:xfrm>
              <a:off x="5237892" y="1835937"/>
              <a:ext cx="514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AD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99097B8-E15F-47CE-BEDA-D7E90E6BC1A7}"/>
                </a:ext>
              </a:extLst>
            </p:cNvPr>
            <p:cNvSpPr txBox="1"/>
            <p:nvPr/>
          </p:nvSpPr>
          <p:spPr>
            <a:xfrm>
              <a:off x="5644958" y="1822979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220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8B666EE-4DC2-401E-AA73-757973C1E9BE}"/>
                </a:ext>
              </a:extLst>
            </p:cNvPr>
            <p:cNvSpPr txBox="1"/>
            <p:nvPr/>
          </p:nvSpPr>
          <p:spPr>
            <a:xfrm>
              <a:off x="5834595" y="1416422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280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918F5F-9131-457C-A059-680AE5C4B097}"/>
                </a:ext>
              </a:extLst>
            </p:cNvPr>
            <p:cNvSpPr txBox="1"/>
            <p:nvPr/>
          </p:nvSpPr>
          <p:spPr>
            <a:xfrm>
              <a:off x="5942502" y="2454924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316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5DE5C58-9915-4F24-A6B9-89F7315BB724}"/>
                </a:ext>
              </a:extLst>
            </p:cNvPr>
            <p:cNvSpPr txBox="1"/>
            <p:nvPr/>
          </p:nvSpPr>
          <p:spPr>
            <a:xfrm>
              <a:off x="328644" y="2599251"/>
              <a:ext cx="2940913" cy="369332"/>
            </a:xfrm>
            <a:prstGeom prst="rect">
              <a:avLst/>
            </a:prstGeom>
            <a:solidFill>
              <a:srgbClr val="66FF99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(</a:t>
              </a:r>
              <a:r>
                <a:rPr lang="ko-KR" altLang="en-US" b="1" dirty="0">
                  <a:solidFill>
                    <a:srgbClr val="FF0000"/>
                  </a:solidFill>
                </a:rPr>
                <a:t>하</a:t>
              </a:r>
              <a:r>
                <a:rPr lang="en-US" altLang="ko-KR" b="1" dirty="0">
                  <a:solidFill>
                    <a:srgbClr val="FF0000"/>
                  </a:solidFill>
                </a:rPr>
                <a:t>) </a:t>
              </a:r>
              <a:r>
                <a:rPr lang="ko-KR" altLang="en-US" b="1" dirty="0">
                  <a:solidFill>
                    <a:srgbClr val="FF0000"/>
                  </a:solidFill>
                </a:rPr>
                <a:t>은</a:t>
              </a:r>
              <a:r>
                <a:rPr lang="en-US" altLang="ko-KR" b="1" dirty="0">
                  <a:solidFill>
                    <a:srgbClr val="FF0000"/>
                  </a:solidFill>
                  <a:latin typeface="Abadi" panose="020B0604020104020204" pitchFamily="34" charset="0"/>
                </a:rPr>
                <a:t>•</a:t>
              </a:r>
              <a:r>
                <a:rPr lang="ko-KR" altLang="en-US" b="1" dirty="0">
                  <a:solidFill>
                    <a:srgbClr val="FF0000"/>
                  </a:solidFill>
                  <a:latin typeface="Abadi" panose="020B0604020104020204" pitchFamily="34" charset="0"/>
                </a:rPr>
                <a:t>주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9E9774E-9876-404C-A9A3-BCF4C8E064CC}"/>
                </a:ext>
              </a:extLst>
            </p:cNvPr>
            <p:cNvSpPr txBox="1"/>
            <p:nvPr/>
          </p:nvSpPr>
          <p:spPr>
            <a:xfrm>
              <a:off x="6819283" y="1822979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581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98720C5-036E-4ED2-8669-E86336283105}"/>
                </a:ext>
              </a:extLst>
            </p:cNvPr>
            <p:cNvCxnSpPr>
              <a:cxnSpLocks/>
            </p:cNvCxnSpPr>
            <p:nvPr/>
          </p:nvCxnSpPr>
          <p:spPr>
            <a:xfrm>
              <a:off x="7244861" y="1697494"/>
              <a:ext cx="0" cy="8489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9A424E7-45CB-4583-B0BB-9C73A5F3FC0E}"/>
                </a:ext>
              </a:extLst>
            </p:cNvPr>
            <p:cNvSpPr txBox="1"/>
            <p:nvPr/>
          </p:nvSpPr>
          <p:spPr>
            <a:xfrm>
              <a:off x="6942439" y="1399684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618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704DD50-2010-494E-8814-66788F9A9AEE}"/>
                </a:ext>
              </a:extLst>
            </p:cNvPr>
            <p:cNvCxnSpPr/>
            <p:nvPr/>
          </p:nvCxnSpPr>
          <p:spPr>
            <a:xfrm>
              <a:off x="8258188" y="2094974"/>
              <a:ext cx="0" cy="3938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6E0F558-3680-4BF1-BC43-5399094E65CD}"/>
                </a:ext>
              </a:extLst>
            </p:cNvPr>
            <p:cNvSpPr txBox="1"/>
            <p:nvPr/>
          </p:nvSpPr>
          <p:spPr>
            <a:xfrm>
              <a:off x="7977759" y="1737356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960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62FEB0D-FE29-4E67-BD88-34890E6A2CB7}"/>
                </a:ext>
              </a:extLst>
            </p:cNvPr>
            <p:cNvCxnSpPr/>
            <p:nvPr/>
          </p:nvCxnSpPr>
          <p:spPr>
            <a:xfrm>
              <a:off x="8958775" y="2094974"/>
              <a:ext cx="0" cy="3938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EBF93C3-F21E-48E5-A74E-EC5E112EF307}"/>
                </a:ext>
              </a:extLst>
            </p:cNvPr>
            <p:cNvSpPr txBox="1"/>
            <p:nvPr/>
          </p:nvSpPr>
          <p:spPr>
            <a:xfrm>
              <a:off x="8621139" y="1756158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1271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C7ECA1E-FA16-48E6-9913-650C05F2A892}"/>
                </a:ext>
              </a:extLst>
            </p:cNvPr>
            <p:cNvCxnSpPr>
              <a:cxnSpLocks/>
            </p:cNvCxnSpPr>
            <p:nvPr/>
          </p:nvCxnSpPr>
          <p:spPr>
            <a:xfrm>
              <a:off x="9305942" y="2100973"/>
              <a:ext cx="0" cy="3938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1344B3E-AFE1-455B-B1BB-C18319C7F67C}"/>
                </a:ext>
              </a:extLst>
            </p:cNvPr>
            <p:cNvSpPr txBox="1"/>
            <p:nvPr/>
          </p:nvSpPr>
          <p:spPr>
            <a:xfrm>
              <a:off x="8974559" y="2414585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1368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6EB9424-4DA8-4B19-B723-705B70440B8F}"/>
                </a:ext>
              </a:extLst>
            </p:cNvPr>
            <p:cNvCxnSpPr>
              <a:cxnSpLocks/>
            </p:cNvCxnSpPr>
            <p:nvPr/>
          </p:nvCxnSpPr>
          <p:spPr>
            <a:xfrm>
              <a:off x="10023231" y="2121971"/>
              <a:ext cx="0" cy="3938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297E42C-FCE7-4DA8-A499-CF2344D86A78}"/>
                </a:ext>
              </a:extLst>
            </p:cNvPr>
            <p:cNvSpPr txBox="1"/>
            <p:nvPr/>
          </p:nvSpPr>
          <p:spPr>
            <a:xfrm>
              <a:off x="9638890" y="1740820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1644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9D7EF0C-141E-4FE6-B6A8-5829251249B4}"/>
                </a:ext>
              </a:extLst>
            </p:cNvPr>
            <p:cNvCxnSpPr>
              <a:cxnSpLocks/>
            </p:cNvCxnSpPr>
            <p:nvPr/>
          </p:nvCxnSpPr>
          <p:spPr>
            <a:xfrm>
              <a:off x="10682880" y="2133788"/>
              <a:ext cx="0" cy="3938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41A5EA6-36D8-4BB6-B76D-32446730A9DD}"/>
                </a:ext>
              </a:extLst>
            </p:cNvPr>
            <p:cNvSpPr txBox="1"/>
            <p:nvPr/>
          </p:nvSpPr>
          <p:spPr>
            <a:xfrm>
              <a:off x="10293586" y="1766767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1912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1BB7412-4701-43E4-93A6-F1CDE3A74B8A}"/>
                </a:ext>
              </a:extLst>
            </p:cNvPr>
            <p:cNvSpPr txBox="1"/>
            <p:nvPr/>
          </p:nvSpPr>
          <p:spPr>
            <a:xfrm>
              <a:off x="3263815" y="2596705"/>
              <a:ext cx="1355078" cy="369332"/>
            </a:xfrm>
            <a:prstGeom prst="rect">
              <a:avLst/>
            </a:prstGeom>
            <a:solidFill>
              <a:srgbClr val="66FF33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FF0000"/>
                  </a:solidFill>
                </a:rPr>
                <a:t>춘추전국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F9269BE-42CD-44CC-B6D8-E098C7BF0063}"/>
                </a:ext>
              </a:extLst>
            </p:cNvPr>
            <p:cNvSpPr txBox="1"/>
            <p:nvPr/>
          </p:nvSpPr>
          <p:spPr>
            <a:xfrm>
              <a:off x="4612562" y="2606129"/>
              <a:ext cx="1329940" cy="369332"/>
            </a:xfrm>
            <a:prstGeom prst="rect">
              <a:avLst/>
            </a:prstGeom>
            <a:solidFill>
              <a:srgbClr val="FF9999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FF0000"/>
                  </a:solidFill>
                </a:rPr>
                <a:t>진</a:t>
              </a:r>
              <a:r>
                <a:rPr lang="en-US" altLang="ko-KR" b="1" dirty="0">
                  <a:solidFill>
                    <a:srgbClr val="FF0000"/>
                  </a:solidFill>
                  <a:latin typeface="Abadi" panose="020B0604020104020204" pitchFamily="34" charset="0"/>
                </a:rPr>
                <a:t>•</a:t>
              </a:r>
              <a:r>
                <a:rPr lang="ko-KR" altLang="en-US" b="1" dirty="0">
                  <a:solidFill>
                    <a:srgbClr val="FF0000"/>
                  </a:solidFill>
                  <a:latin typeface="Abadi" panose="020B0604020104020204" pitchFamily="34" charset="0"/>
                </a:rPr>
                <a:t>한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1119CE9-196B-4A4E-8AA7-6805FB14EAB4}"/>
                </a:ext>
              </a:extLst>
            </p:cNvPr>
            <p:cNvSpPr txBox="1"/>
            <p:nvPr/>
          </p:nvSpPr>
          <p:spPr>
            <a:xfrm>
              <a:off x="5946741" y="2784091"/>
              <a:ext cx="1075382" cy="646331"/>
            </a:xfrm>
            <a:prstGeom prst="rect">
              <a:avLst/>
            </a:prstGeom>
            <a:solidFill>
              <a:srgbClr val="CCCCFF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FF0000"/>
                  </a:solidFill>
                </a:rPr>
                <a:t>위</a:t>
              </a:r>
              <a:r>
                <a:rPr lang="en-US" altLang="ko-KR" b="1" dirty="0">
                  <a:solidFill>
                    <a:srgbClr val="FF0000"/>
                  </a:solidFill>
                  <a:latin typeface="Abadi" panose="020B0604020104020204" pitchFamily="34" charset="0"/>
                </a:rPr>
                <a:t>•</a:t>
              </a:r>
              <a:r>
                <a:rPr lang="ko-KR" altLang="en-US" b="1" dirty="0">
                  <a:solidFill>
                    <a:srgbClr val="FF0000"/>
                  </a:solidFill>
                </a:rPr>
                <a:t>진</a:t>
              </a:r>
              <a:r>
                <a:rPr lang="en-US" altLang="ko-KR" b="1" dirty="0">
                  <a:solidFill>
                    <a:srgbClr val="FF0000"/>
                  </a:solidFill>
                  <a:latin typeface="Abadi" panose="020B0604020104020204" pitchFamily="34" charset="0"/>
                </a:rPr>
                <a:t>•</a:t>
              </a:r>
              <a:r>
                <a:rPr lang="ko-KR" altLang="en-US" b="1" dirty="0">
                  <a:solidFill>
                    <a:srgbClr val="FF0000"/>
                  </a:solidFill>
                  <a:latin typeface="Abadi" panose="020B0604020104020204" pitchFamily="34" charset="0"/>
                </a:rPr>
                <a:t>남북조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3DBEA27-9B98-4695-ABFA-CEB823D0B0AC}"/>
                </a:ext>
              </a:extLst>
            </p:cNvPr>
            <p:cNvSpPr txBox="1"/>
            <p:nvPr/>
          </p:nvSpPr>
          <p:spPr>
            <a:xfrm>
              <a:off x="7023838" y="2603658"/>
              <a:ext cx="1075379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FF0000"/>
                  </a:solidFill>
                  <a:latin typeface="Abadi" panose="020B0604020104020204" pitchFamily="34" charset="0"/>
                </a:rPr>
                <a:t>수</a:t>
              </a:r>
              <a:r>
                <a:rPr lang="en-US" altLang="ko-KR" b="1" dirty="0">
                  <a:solidFill>
                    <a:srgbClr val="FF0000"/>
                  </a:solidFill>
                  <a:latin typeface="Abadi" panose="020B0604020104020204" pitchFamily="34" charset="0"/>
                </a:rPr>
                <a:t>•</a:t>
              </a:r>
              <a:r>
                <a:rPr lang="ko-KR" altLang="en-US" b="1" dirty="0">
                  <a:solidFill>
                    <a:srgbClr val="FF0000"/>
                  </a:solidFill>
                  <a:latin typeface="Abadi" panose="020B0604020104020204" pitchFamily="34" charset="0"/>
                </a:rPr>
                <a:t>당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9B8AA96-49BF-4A99-9771-4A8F34F5D8E5}"/>
                </a:ext>
              </a:extLst>
            </p:cNvPr>
            <p:cNvSpPr txBox="1"/>
            <p:nvPr/>
          </p:nvSpPr>
          <p:spPr>
            <a:xfrm>
              <a:off x="8109175" y="2588457"/>
              <a:ext cx="149014" cy="1015663"/>
            </a:xfrm>
            <a:prstGeom prst="rect">
              <a:avLst/>
            </a:prstGeom>
            <a:solidFill>
              <a:srgbClr val="669900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rgbClr val="FF0000"/>
                  </a:solidFill>
                </a:rPr>
                <a:t>5</a:t>
              </a:r>
              <a:r>
                <a:rPr lang="ko-KR" altLang="en-US" sz="1200" b="1" dirty="0">
                  <a:solidFill>
                    <a:srgbClr val="FF0000"/>
                  </a:solidFill>
                </a:rPr>
                <a:t>대</a:t>
              </a:r>
              <a:r>
                <a:rPr lang="en-US" altLang="ko-KR" sz="1200" b="1" dirty="0">
                  <a:solidFill>
                    <a:srgbClr val="FF0000"/>
                  </a:solidFill>
                </a:rPr>
                <a:t>10</a:t>
              </a:r>
              <a:r>
                <a:rPr lang="ko-KR" altLang="en-US" sz="1200" b="1" dirty="0">
                  <a:solidFill>
                    <a:srgbClr val="FF0000"/>
                  </a:solidFill>
                </a:rPr>
                <a:t>국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8D5DEA1-C7DF-4B2E-A54C-8A88DB5015C1}"/>
                </a:ext>
              </a:extLst>
            </p:cNvPr>
            <p:cNvSpPr txBox="1"/>
            <p:nvPr/>
          </p:nvSpPr>
          <p:spPr>
            <a:xfrm>
              <a:off x="8268146" y="2698378"/>
              <a:ext cx="2414717" cy="369332"/>
            </a:xfrm>
            <a:prstGeom prst="rect">
              <a:avLst/>
            </a:prstGeom>
            <a:solidFill>
              <a:srgbClr val="0099FF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FF0000"/>
                  </a:solidFill>
                  <a:latin typeface="Abadi" panose="020B0604020104020204" pitchFamily="34" charset="0"/>
                </a:rPr>
                <a:t>송</a:t>
              </a:r>
              <a:r>
                <a:rPr lang="en-US" altLang="ko-KR" b="1" dirty="0">
                  <a:solidFill>
                    <a:srgbClr val="FF0000"/>
                  </a:solidFill>
                  <a:latin typeface="Abadi" panose="020B0604020104020204" pitchFamily="34" charset="0"/>
                </a:rPr>
                <a:t>•</a:t>
              </a:r>
              <a:r>
                <a:rPr lang="ko-KR" altLang="en-US" b="1" dirty="0">
                  <a:solidFill>
                    <a:srgbClr val="FF0000"/>
                  </a:solidFill>
                  <a:latin typeface="Abadi" panose="020B0604020104020204" pitchFamily="34" charset="0"/>
                </a:rPr>
                <a:t>원</a:t>
              </a:r>
              <a:r>
                <a:rPr lang="en-US" altLang="ko-KR" b="1" dirty="0">
                  <a:solidFill>
                    <a:srgbClr val="FF0000"/>
                  </a:solidFill>
                  <a:latin typeface="Abadi" panose="020B0604020104020204" pitchFamily="34" charset="0"/>
                </a:rPr>
                <a:t> •</a:t>
              </a:r>
              <a:r>
                <a:rPr lang="ko-KR" altLang="en-US" b="1" dirty="0">
                  <a:solidFill>
                    <a:srgbClr val="FF0000"/>
                  </a:solidFill>
                  <a:latin typeface="Abadi" panose="020B0604020104020204" pitchFamily="34" charset="0"/>
                </a:rPr>
                <a:t>명</a:t>
              </a:r>
              <a:r>
                <a:rPr lang="en-US" altLang="ko-KR" b="1" dirty="0">
                  <a:solidFill>
                    <a:srgbClr val="FF0000"/>
                  </a:solidFill>
                  <a:latin typeface="Abadi" panose="020B0604020104020204" pitchFamily="34" charset="0"/>
                </a:rPr>
                <a:t> •</a:t>
              </a:r>
              <a:r>
                <a:rPr lang="ko-KR" altLang="en-US" b="1" dirty="0">
                  <a:solidFill>
                    <a:srgbClr val="FF0000"/>
                  </a:solidFill>
                  <a:latin typeface="Abadi" panose="020B0604020104020204" pitchFamily="34" charset="0"/>
                </a:rPr>
                <a:t>청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86454E2-58BB-4D70-B5FD-8C006EB79F10}"/>
                </a:ext>
              </a:extLst>
            </p:cNvPr>
            <p:cNvSpPr txBox="1"/>
            <p:nvPr/>
          </p:nvSpPr>
          <p:spPr>
            <a:xfrm>
              <a:off x="10682863" y="2698378"/>
              <a:ext cx="1402092" cy="369332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>
                  <a:solidFill>
                    <a:srgbClr val="FF0000"/>
                  </a:solidFill>
                  <a:latin typeface="Abadi" panose="020B0604020104020204" pitchFamily="34" charset="0"/>
                </a:rPr>
                <a:t>중화민국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A943177-0455-45C3-AA0B-A715F3C34FD4}"/>
                </a:ext>
              </a:extLst>
            </p:cNvPr>
            <p:cNvSpPr txBox="1"/>
            <p:nvPr/>
          </p:nvSpPr>
          <p:spPr>
            <a:xfrm>
              <a:off x="322901" y="3543275"/>
              <a:ext cx="4668781" cy="369332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FF0000"/>
                  </a:solidFill>
                </a:rPr>
                <a:t>고 조 선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427EB9E-F0AB-4BC5-956C-EB33B0ECF345}"/>
                </a:ext>
              </a:extLst>
            </p:cNvPr>
            <p:cNvSpPr txBox="1"/>
            <p:nvPr/>
          </p:nvSpPr>
          <p:spPr>
            <a:xfrm>
              <a:off x="4991682" y="3550153"/>
              <a:ext cx="246210" cy="646331"/>
            </a:xfrm>
            <a:prstGeom prst="rect">
              <a:avLst/>
            </a:prstGeom>
            <a:solidFill>
              <a:srgbClr val="66FF33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rgbClr val="FF0000"/>
                  </a:solidFill>
                </a:rPr>
                <a:t>한사군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A255419-CD46-4EB4-BEF5-2EC55CCDB0E2}"/>
                </a:ext>
              </a:extLst>
            </p:cNvPr>
            <p:cNvSpPr txBox="1"/>
            <p:nvPr/>
          </p:nvSpPr>
          <p:spPr>
            <a:xfrm>
              <a:off x="5227137" y="3556263"/>
              <a:ext cx="2337800" cy="369332"/>
            </a:xfrm>
            <a:prstGeom prst="rect">
              <a:avLst/>
            </a:prstGeom>
            <a:solidFill>
              <a:srgbClr val="FF9900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FF0000"/>
                  </a:solidFill>
                </a:rPr>
                <a:t>삼국시대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F3FC827-7C8D-43C1-9E5E-4B45920C379A}"/>
                </a:ext>
              </a:extLst>
            </p:cNvPr>
            <p:cNvSpPr txBox="1"/>
            <p:nvPr/>
          </p:nvSpPr>
          <p:spPr>
            <a:xfrm>
              <a:off x="7561528" y="3550153"/>
              <a:ext cx="301438" cy="138499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rgbClr val="FF0000"/>
                  </a:solidFill>
                  <a:latin typeface="Abadi" panose="020B0604020104020204" pitchFamily="34" charset="0"/>
                </a:rPr>
                <a:t>발해</a:t>
              </a:r>
              <a:r>
                <a:rPr lang="en-US" altLang="ko-KR" sz="1200" b="1" dirty="0">
                  <a:solidFill>
                    <a:srgbClr val="FF0000"/>
                  </a:solidFill>
                  <a:latin typeface="Abadi" panose="020B0604020104020204" pitchFamily="34" charset="0"/>
                </a:rPr>
                <a:t>•</a:t>
              </a:r>
              <a:r>
                <a:rPr lang="ko-KR" altLang="en-US" sz="1200" b="1" dirty="0">
                  <a:solidFill>
                    <a:srgbClr val="FF0000"/>
                  </a:solidFill>
                  <a:latin typeface="Abadi" panose="020B0604020104020204" pitchFamily="34" charset="0"/>
                </a:rPr>
                <a:t>통일신라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7C47655-2A05-4592-BB4B-BE4D9D9A45EC}"/>
                </a:ext>
              </a:extLst>
            </p:cNvPr>
            <p:cNvSpPr txBox="1"/>
            <p:nvPr/>
          </p:nvSpPr>
          <p:spPr>
            <a:xfrm>
              <a:off x="7882244" y="3661330"/>
              <a:ext cx="301438" cy="646331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>
                  <a:solidFill>
                    <a:srgbClr val="FF0000"/>
                  </a:solidFill>
                  <a:latin typeface="Abadi" panose="020B0604020104020204" pitchFamily="34" charset="0"/>
                </a:rPr>
                <a:t>후삼국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7D437AB-9725-4600-B2A7-590109BD8952}"/>
                </a:ext>
              </a:extLst>
            </p:cNvPr>
            <p:cNvSpPr txBox="1"/>
            <p:nvPr/>
          </p:nvSpPr>
          <p:spPr>
            <a:xfrm>
              <a:off x="8183682" y="3658432"/>
              <a:ext cx="1306178" cy="369332"/>
            </a:xfrm>
            <a:prstGeom prst="rect">
              <a:avLst/>
            </a:prstGeom>
            <a:solidFill>
              <a:srgbClr val="00FFFF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FF0000"/>
                  </a:solidFill>
                </a:rPr>
                <a:t>고려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7F633B5-C677-4DD4-A6C0-FE6EE1845754}"/>
                </a:ext>
              </a:extLst>
            </p:cNvPr>
            <p:cNvSpPr txBox="1"/>
            <p:nvPr/>
          </p:nvSpPr>
          <p:spPr>
            <a:xfrm>
              <a:off x="9489860" y="3658432"/>
              <a:ext cx="1060909" cy="369332"/>
            </a:xfrm>
            <a:prstGeom prst="rect">
              <a:avLst/>
            </a:prstGeom>
            <a:solidFill>
              <a:srgbClr val="CC66FF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FF0000"/>
                  </a:solidFill>
                </a:rPr>
                <a:t>조선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8189F28-14B5-481C-BA1F-57A0F66E1105}"/>
                </a:ext>
              </a:extLst>
            </p:cNvPr>
            <p:cNvSpPr txBox="1"/>
            <p:nvPr/>
          </p:nvSpPr>
          <p:spPr>
            <a:xfrm>
              <a:off x="10550769" y="3662744"/>
              <a:ext cx="716787" cy="307777"/>
            </a:xfrm>
            <a:prstGeom prst="rect">
              <a:avLst/>
            </a:prstGeom>
            <a:solidFill>
              <a:srgbClr val="996600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FF0000"/>
                  </a:solidFill>
                </a:rPr>
                <a:t>일제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F51B244-F8FF-4556-B363-CD961E748FD5}"/>
                </a:ext>
              </a:extLst>
            </p:cNvPr>
            <p:cNvCxnSpPr>
              <a:cxnSpLocks/>
            </p:cNvCxnSpPr>
            <p:nvPr/>
          </p:nvCxnSpPr>
          <p:spPr>
            <a:xfrm>
              <a:off x="11267556" y="2140729"/>
              <a:ext cx="0" cy="3938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99EB751-4311-4A1B-88B6-44E352AD2413}"/>
                </a:ext>
              </a:extLst>
            </p:cNvPr>
            <p:cNvSpPr txBox="1"/>
            <p:nvPr/>
          </p:nvSpPr>
          <p:spPr>
            <a:xfrm>
              <a:off x="10925154" y="2399157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1945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B854149-B86B-42A2-AF1A-091493313A0B}"/>
                </a:ext>
              </a:extLst>
            </p:cNvPr>
            <p:cNvCxnSpPr>
              <a:cxnSpLocks/>
            </p:cNvCxnSpPr>
            <p:nvPr/>
          </p:nvCxnSpPr>
          <p:spPr>
            <a:xfrm>
              <a:off x="11409034" y="2106688"/>
              <a:ext cx="0" cy="4233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4797586-C6B8-415C-A4F8-3622D7915436}"/>
                </a:ext>
              </a:extLst>
            </p:cNvPr>
            <p:cNvSpPr txBox="1"/>
            <p:nvPr/>
          </p:nvSpPr>
          <p:spPr>
            <a:xfrm>
              <a:off x="11066632" y="1759067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1948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73098BE-8DA1-40C0-86BC-CA7D265B27F8}"/>
                </a:ext>
              </a:extLst>
            </p:cNvPr>
            <p:cNvSpPr txBox="1"/>
            <p:nvPr/>
          </p:nvSpPr>
          <p:spPr>
            <a:xfrm>
              <a:off x="11267555" y="3658432"/>
              <a:ext cx="924445" cy="30777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FF0000"/>
                  </a:solidFill>
                </a:rPr>
                <a:t>대한민국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BDA74C9-07BD-4E31-9B92-E71BB79681B9}"/>
              </a:ext>
            </a:extLst>
          </p:cNvPr>
          <p:cNvCxnSpPr>
            <a:cxnSpLocks/>
          </p:cNvCxnSpPr>
          <p:nvPr/>
        </p:nvCxnSpPr>
        <p:spPr>
          <a:xfrm flipV="1">
            <a:off x="6147487" y="2204120"/>
            <a:ext cx="0" cy="319396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B1CE02EA-4A8F-47C0-91D6-05BBB2119376}"/>
              </a:ext>
            </a:extLst>
          </p:cNvPr>
          <p:cNvSpPr txBox="1"/>
          <p:nvPr/>
        </p:nvSpPr>
        <p:spPr>
          <a:xfrm>
            <a:off x="5529078" y="5423118"/>
            <a:ext cx="1351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FFFF00"/>
                </a:solidFill>
              </a:rPr>
              <a:t>313</a:t>
            </a:r>
            <a:r>
              <a:rPr lang="ko-KR" altLang="en-US" b="1" dirty="0">
                <a:solidFill>
                  <a:srgbClr val="FFFF00"/>
                </a:solidFill>
              </a:rPr>
              <a:t>년 기독교가 로마공인 받음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BC8D567-937B-4FF3-A60D-A4537939681F}"/>
              </a:ext>
            </a:extLst>
          </p:cNvPr>
          <p:cNvSpPr txBox="1"/>
          <p:nvPr/>
        </p:nvSpPr>
        <p:spPr>
          <a:xfrm>
            <a:off x="6569212" y="5398088"/>
            <a:ext cx="1351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FFFF00"/>
                </a:solidFill>
              </a:rPr>
              <a:t>610</a:t>
            </a:r>
            <a:r>
              <a:rPr lang="ko-KR" altLang="en-US" b="1" dirty="0">
                <a:solidFill>
                  <a:srgbClr val="FFFF00"/>
                </a:solidFill>
              </a:rPr>
              <a:t>년 이슬람교 창시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1ED01DC-60EF-4955-AA2B-2F73A4426D98}"/>
              </a:ext>
            </a:extLst>
          </p:cNvPr>
          <p:cNvSpPr txBox="1"/>
          <p:nvPr/>
        </p:nvSpPr>
        <p:spPr>
          <a:xfrm>
            <a:off x="8705931" y="5416060"/>
            <a:ext cx="181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FFFF00"/>
                </a:solidFill>
              </a:rPr>
              <a:t>1463</a:t>
            </a:r>
            <a:r>
              <a:rPr lang="ko-KR" altLang="en-US" b="1" dirty="0">
                <a:solidFill>
                  <a:srgbClr val="FFFF00"/>
                </a:solidFill>
              </a:rPr>
              <a:t>년</a:t>
            </a:r>
            <a:r>
              <a:rPr lang="en-US" altLang="ko-KR" b="1" dirty="0">
                <a:solidFill>
                  <a:srgbClr val="FFFF00"/>
                </a:solidFill>
              </a:rPr>
              <a:t>-1532</a:t>
            </a:r>
            <a:r>
              <a:rPr lang="ko-KR" altLang="en-US" b="1" dirty="0">
                <a:solidFill>
                  <a:srgbClr val="FFFF00"/>
                </a:solidFill>
              </a:rPr>
              <a:t>년 남미잉카 문명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30F20980-E40C-41F9-A325-D02AC56F1B87}"/>
              </a:ext>
            </a:extLst>
          </p:cNvPr>
          <p:cNvCxnSpPr>
            <a:cxnSpLocks/>
          </p:cNvCxnSpPr>
          <p:nvPr/>
        </p:nvCxnSpPr>
        <p:spPr>
          <a:xfrm flipV="1">
            <a:off x="5793341" y="2186220"/>
            <a:ext cx="0" cy="199463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BF174FDD-F1EE-4B91-9955-9E7839EBC650}"/>
              </a:ext>
            </a:extLst>
          </p:cNvPr>
          <p:cNvSpPr txBox="1"/>
          <p:nvPr/>
        </p:nvSpPr>
        <p:spPr>
          <a:xfrm>
            <a:off x="4772904" y="4166607"/>
            <a:ext cx="1512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FFFF00"/>
                </a:solidFill>
              </a:rPr>
              <a:t>105</a:t>
            </a:r>
            <a:r>
              <a:rPr lang="ko-KR" altLang="en-US" b="1" dirty="0">
                <a:solidFill>
                  <a:srgbClr val="FFFF00"/>
                </a:solidFill>
              </a:rPr>
              <a:t>년 </a:t>
            </a:r>
            <a:endParaRPr lang="en-US" altLang="ko-KR" b="1" dirty="0">
              <a:solidFill>
                <a:srgbClr val="FFFF00"/>
              </a:solidFill>
            </a:endParaRPr>
          </a:p>
          <a:p>
            <a:pPr algn="ctr"/>
            <a:r>
              <a:rPr lang="ko-KR" altLang="en-US" b="1" dirty="0">
                <a:solidFill>
                  <a:srgbClr val="FFFF00"/>
                </a:solidFill>
              </a:rPr>
              <a:t>중국 채륜의 종이 만드는 법 개발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146371-EC5D-4024-A076-A823A79121A2}"/>
              </a:ext>
            </a:extLst>
          </p:cNvPr>
          <p:cNvCxnSpPr>
            <a:cxnSpLocks/>
          </p:cNvCxnSpPr>
          <p:nvPr/>
        </p:nvCxnSpPr>
        <p:spPr>
          <a:xfrm flipV="1">
            <a:off x="7156573" y="2177698"/>
            <a:ext cx="0" cy="3220390"/>
          </a:xfrm>
          <a:prstGeom prst="straightConnector1">
            <a:avLst/>
          </a:prstGeom>
          <a:ln>
            <a:solidFill>
              <a:srgbClr val="00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3A4B1C90-AFEC-49C3-A865-C537ED2BBB35}"/>
              </a:ext>
            </a:extLst>
          </p:cNvPr>
          <p:cNvCxnSpPr>
            <a:cxnSpLocks/>
          </p:cNvCxnSpPr>
          <p:nvPr/>
        </p:nvCxnSpPr>
        <p:spPr>
          <a:xfrm flipV="1">
            <a:off x="9489859" y="2177698"/>
            <a:ext cx="0" cy="3220390"/>
          </a:xfrm>
          <a:prstGeom prst="straightConnector1">
            <a:avLst/>
          </a:prstGeom>
          <a:ln>
            <a:solidFill>
              <a:srgbClr val="00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020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17FF9-96E6-4D33-B6C6-352F805C1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342"/>
            <a:ext cx="6996544" cy="1043711"/>
          </a:xfrm>
        </p:spPr>
        <p:txBody>
          <a:bodyPr>
            <a:norm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삼국의 성립과 발전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8BC0B037-1478-4507-8E3C-5AFFB53FDD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544722"/>
              </p:ext>
            </p:extLst>
          </p:nvPr>
        </p:nvGraphicFramePr>
        <p:xfrm>
          <a:off x="472983" y="1525835"/>
          <a:ext cx="11473212" cy="4649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5480">
                  <a:extLst>
                    <a:ext uri="{9D8B030D-6E8A-4147-A177-3AD203B41FA5}">
                      <a16:colId xmlns:a16="http://schemas.microsoft.com/office/drawing/2014/main" val="432736390"/>
                    </a:ext>
                  </a:extLst>
                </a:gridCol>
                <a:gridCol w="3095293">
                  <a:extLst>
                    <a:ext uri="{9D8B030D-6E8A-4147-A177-3AD203B41FA5}">
                      <a16:colId xmlns:a16="http://schemas.microsoft.com/office/drawing/2014/main" val="3241509163"/>
                    </a:ext>
                  </a:extLst>
                </a:gridCol>
                <a:gridCol w="3279184">
                  <a:extLst>
                    <a:ext uri="{9D8B030D-6E8A-4147-A177-3AD203B41FA5}">
                      <a16:colId xmlns:a16="http://schemas.microsoft.com/office/drawing/2014/main" val="2359793885"/>
                    </a:ext>
                  </a:extLst>
                </a:gridCol>
                <a:gridCol w="3163255">
                  <a:extLst>
                    <a:ext uri="{9D8B030D-6E8A-4147-A177-3AD203B41FA5}">
                      <a16:colId xmlns:a16="http://schemas.microsoft.com/office/drawing/2014/main" val="3325172038"/>
                    </a:ext>
                  </a:extLst>
                </a:gridCol>
              </a:tblGrid>
              <a:tr h="1014943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3200" dirty="0"/>
                        <a:t>나라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3200" dirty="0">
                          <a:solidFill>
                            <a:schemeClr val="tx1"/>
                          </a:solidFill>
                        </a:rPr>
                        <a:t>신라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3200" dirty="0">
                          <a:solidFill>
                            <a:schemeClr val="tx1"/>
                          </a:solidFill>
                        </a:rPr>
                        <a:t>고구려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3200" dirty="0">
                          <a:solidFill>
                            <a:schemeClr val="tx1"/>
                          </a:solidFill>
                        </a:rPr>
                        <a:t>백제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7654817"/>
                  </a:ext>
                </a:extLst>
              </a:tr>
              <a:tr h="781916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dirty="0"/>
                        <a:t>시조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dirty="0"/>
                        <a:t>박혁거세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dirty="0"/>
                        <a:t>주몽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dirty="0"/>
                        <a:t>비류</a:t>
                      </a:r>
                      <a:r>
                        <a:rPr lang="en-US" altLang="ko-KR" sz="2400" dirty="0"/>
                        <a:t>/</a:t>
                      </a:r>
                      <a:r>
                        <a:rPr lang="ko-KR" altLang="en-US" sz="2400" dirty="0"/>
                        <a:t>온조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9100216"/>
                  </a:ext>
                </a:extLst>
              </a:tr>
              <a:tr h="73177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dirty="0"/>
                        <a:t>전성기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dirty="0"/>
                        <a:t>진흥왕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dirty="0"/>
                        <a:t>광개토대왕 </a:t>
                      </a:r>
                      <a:r>
                        <a:rPr lang="en-US" altLang="ko-KR" sz="2400" dirty="0"/>
                        <a:t>- </a:t>
                      </a:r>
                      <a:r>
                        <a:rPr lang="ko-KR" altLang="en-US" sz="2400" dirty="0"/>
                        <a:t>장수왕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dirty="0"/>
                        <a:t>근초고왕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1102255"/>
                  </a:ext>
                </a:extLst>
              </a:tr>
              <a:tr h="99625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dirty="0"/>
                        <a:t>업적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dirty="0"/>
                        <a:t>화랑도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dirty="0"/>
                        <a:t>동북아시아의 패권 확보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dirty="0"/>
                        <a:t>일본에 문화 전파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4459764"/>
                  </a:ext>
                </a:extLst>
              </a:tr>
              <a:tr h="112479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2400" dirty="0"/>
                        <a:t>건국 및 멸망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  <a:cs typeface="+mn-cs"/>
                        </a:rPr>
                        <a:t>BC57-AD935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  <a:cs typeface="+mn-cs"/>
                        </a:rPr>
                        <a:t>BC37-AD668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  <a:cs typeface="+mn-cs"/>
                        </a:rPr>
                        <a:t>BC18-AD660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861834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F0BB982-8115-4009-B6AB-DE2086692FF8}"/>
              </a:ext>
            </a:extLst>
          </p:cNvPr>
          <p:cNvSpPr txBox="1"/>
          <p:nvPr/>
        </p:nvSpPr>
        <p:spPr>
          <a:xfrm>
            <a:off x="472983" y="6359326"/>
            <a:ext cx="3906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BC: Before Christ, AD: Anno Domini</a:t>
            </a:r>
          </a:p>
        </p:txBody>
      </p:sp>
    </p:spTree>
    <p:extLst>
      <p:ext uri="{BB962C8B-B14F-4D97-AF65-F5344CB8AC3E}">
        <p14:creationId xmlns:p14="http://schemas.microsoft.com/office/powerpoint/2010/main" val="1717459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EAEE1-BFB8-4463-B8B8-1B2D47AC7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9870"/>
            <a:ext cx="4359136" cy="1232452"/>
          </a:xfrm>
        </p:spPr>
        <p:txBody>
          <a:bodyPr>
            <a:no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백제의 멸망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3EB71-F62E-43D4-A765-6100F7C4D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3116" y="1615561"/>
            <a:ext cx="2989575" cy="3379303"/>
          </a:xfrm>
        </p:spPr>
        <p:txBody>
          <a:bodyPr>
            <a:normAutofit fontScale="32500" lnSpcReduction="20000"/>
          </a:bodyPr>
          <a:lstStyle/>
          <a:p>
            <a:pPr marL="457200" indent="-457200" algn="l">
              <a:buFont typeface="+mj-lt"/>
              <a:buAutoNum type="arabicParenR"/>
            </a:pPr>
            <a:r>
              <a:rPr lang="ko-KR" altLang="en-US" sz="8000" dirty="0"/>
              <a:t>멸망 </a:t>
            </a:r>
            <a:r>
              <a:rPr lang="en-US" altLang="ko-KR" sz="8000" dirty="0"/>
              <a:t>5</a:t>
            </a:r>
            <a:r>
              <a:rPr lang="ko-KR" altLang="en-US" sz="8000" dirty="0"/>
              <a:t>년전까지 신라를 공격 </a:t>
            </a:r>
            <a:endParaRPr lang="en-US" altLang="ko-KR" sz="8000" dirty="0"/>
          </a:p>
          <a:p>
            <a:pPr marL="457200" indent="-457200" algn="l">
              <a:buFont typeface="+mj-lt"/>
              <a:buAutoNum type="arabicParenR"/>
            </a:pPr>
            <a:r>
              <a:rPr lang="en-US" altLang="ko-KR" sz="8000" dirty="0">
                <a:latin typeface="Abadi" panose="020B0604020202020204" pitchFamily="34" charset="0"/>
              </a:rPr>
              <a:t> </a:t>
            </a:r>
            <a:r>
              <a:rPr lang="ko-KR" altLang="en-US" sz="8000" dirty="0">
                <a:latin typeface="Abadi" panose="020B0604020202020204" pitchFamily="34" charset="0"/>
              </a:rPr>
              <a:t>나</a:t>
            </a:r>
            <a:r>
              <a:rPr lang="en-US" altLang="ko-KR" sz="8000" dirty="0">
                <a:latin typeface="Abadi" panose="020B0604020104020204" pitchFamily="34" charset="0"/>
              </a:rPr>
              <a:t>•</a:t>
            </a:r>
            <a:r>
              <a:rPr lang="ko-KR" altLang="en-US" sz="8000" dirty="0">
                <a:latin typeface="Abadi" panose="020B0604020202020204" pitchFamily="34" charset="0"/>
              </a:rPr>
              <a:t>당</a:t>
            </a:r>
            <a:r>
              <a:rPr lang="en-US" altLang="ko-KR" sz="8000" dirty="0">
                <a:latin typeface="Abadi" panose="020B0604020202020204" pitchFamily="34" charset="0"/>
              </a:rPr>
              <a:t>(</a:t>
            </a:r>
            <a:r>
              <a:rPr lang="ko-KR" altLang="en-US" sz="8000" dirty="0">
                <a:latin typeface="Abadi" panose="020B0604020202020204" pitchFamily="34" charset="0"/>
              </a:rPr>
              <a:t>신라와 당나라</a:t>
            </a:r>
            <a:r>
              <a:rPr lang="en-US" altLang="ko-KR" sz="8000" dirty="0">
                <a:latin typeface="Abadi" panose="020B0604020202020204" pitchFamily="34" charset="0"/>
              </a:rPr>
              <a:t>) </a:t>
            </a:r>
            <a:r>
              <a:rPr lang="ko-KR" altLang="en-US" sz="8000" dirty="0">
                <a:latin typeface="Abadi" panose="020B0604020202020204" pitchFamily="34" charset="0"/>
              </a:rPr>
              <a:t>연합군의 침입</a:t>
            </a:r>
            <a:endParaRPr lang="en-US" altLang="ko-KR" sz="8000" dirty="0">
              <a:latin typeface="Abadi" panose="020B0604020202020204" pitchFamily="34" charset="0"/>
            </a:endParaRPr>
          </a:p>
          <a:p>
            <a:pPr marL="457200" indent="-457200" algn="l">
              <a:buFont typeface="+mj-lt"/>
              <a:buAutoNum type="arabicParenR"/>
            </a:pPr>
            <a:r>
              <a:rPr lang="ko-KR" altLang="en-US" sz="8000" dirty="0">
                <a:latin typeface="Abadi" panose="020B0604020202020204" pitchFamily="34" charset="0"/>
              </a:rPr>
              <a:t> 의자왕 항복</a:t>
            </a:r>
            <a:endParaRPr lang="en-US" altLang="ko-KR" sz="8000" dirty="0">
              <a:latin typeface="Abadi" panose="020B0604020202020204" pitchFamily="34" charset="0"/>
            </a:endParaRPr>
          </a:p>
          <a:p>
            <a:pPr marL="457200" indent="-457200" algn="l">
              <a:buFont typeface="+mj-lt"/>
              <a:buAutoNum type="arabicParenR"/>
            </a:pPr>
            <a:r>
              <a:rPr lang="en-US" altLang="ko-KR" sz="8000" dirty="0">
                <a:latin typeface="Abadi" panose="020B0604020202020204" pitchFamily="34" charset="0"/>
              </a:rPr>
              <a:t> </a:t>
            </a:r>
            <a:r>
              <a:rPr lang="ko-KR" altLang="en-US" sz="8000" dirty="0">
                <a:latin typeface="Abadi" panose="020B0604020202020204" pitchFamily="34" charset="0"/>
              </a:rPr>
              <a:t>백제의 멸망</a:t>
            </a:r>
            <a:endParaRPr lang="en-US" altLang="ko-KR" sz="8000" dirty="0">
              <a:latin typeface="Abadi" panose="020B0604020202020204" pitchFamily="34" charset="0"/>
            </a:endParaRPr>
          </a:p>
          <a:p>
            <a:pPr algn="l"/>
            <a:endParaRPr lang="en-US" dirty="0">
              <a:latin typeface="Abadi" panose="020B0604020202020204" pitchFamily="34" charset="0"/>
            </a:endParaRPr>
          </a:p>
          <a:p>
            <a:pPr algn="l"/>
            <a:endParaRPr lang="en-US" dirty="0">
              <a:latin typeface="Abadi" panose="020B0604020202020204" pitchFamily="34" charset="0"/>
            </a:endParaRPr>
          </a:p>
          <a:p>
            <a:pPr algn="l"/>
            <a:endParaRPr lang="en-US" dirty="0">
              <a:latin typeface="Abadi" panose="020B0604020202020204" pitchFamily="34" charset="0"/>
            </a:endParaRPr>
          </a:p>
        </p:txBody>
      </p:sp>
      <p:pic>
        <p:nvPicPr>
          <p:cNvPr id="7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2EEF95A0-FCF0-4901-8F8B-B3F779E6666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72691" y="1080655"/>
            <a:ext cx="9019309" cy="57773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B604C8-43B0-464B-BEDF-3783A3D0497A}"/>
              </a:ext>
            </a:extLst>
          </p:cNvPr>
          <p:cNvSpPr txBox="1"/>
          <p:nvPr/>
        </p:nvSpPr>
        <p:spPr>
          <a:xfrm>
            <a:off x="0" y="6367649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의자왕과 계백장군 동영상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4555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B7061-BCF6-4F18-950F-A3321C51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823"/>
            <a:ext cx="5208104" cy="1119519"/>
          </a:xfrm>
        </p:spPr>
        <p:txBody>
          <a:bodyPr>
            <a:no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고구려의 멸망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AA9C0154-FB00-4017-B758-46E3E09D8E5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44193" y="1075795"/>
            <a:ext cx="8302033" cy="584748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E0631-F11C-462F-98D7-C6750EBAD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774" y="1470162"/>
            <a:ext cx="3775062" cy="4958347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rabicParenR"/>
            </a:pPr>
            <a:r>
              <a:rPr lang="ko-KR" altLang="en-US" sz="3200" dirty="0"/>
              <a:t>중국의 수나라와 당나라의 연이은 침략</a:t>
            </a:r>
            <a:endParaRPr lang="en-US" altLang="ko-KR" sz="3200" dirty="0"/>
          </a:p>
          <a:p>
            <a:pPr marL="514350" indent="-514350" algn="l">
              <a:buFont typeface="+mj-lt"/>
              <a:buAutoNum type="arabicParenR"/>
            </a:pPr>
            <a:r>
              <a:rPr lang="ko-KR" altLang="en-US" sz="3200" dirty="0">
                <a:latin typeface="Abadi" panose="020B0604020202020204" pitchFamily="34" charset="0"/>
              </a:rPr>
              <a:t>연개소문의 죽음</a:t>
            </a:r>
            <a:endParaRPr lang="en-US" altLang="ko-KR" sz="3200" dirty="0">
              <a:latin typeface="Abadi" panose="020B0604020202020204" pitchFamily="34" charset="0"/>
            </a:endParaRPr>
          </a:p>
          <a:p>
            <a:pPr marL="514350" indent="-514350" algn="l">
              <a:buFont typeface="+mj-lt"/>
              <a:buAutoNum type="arabicParenR"/>
            </a:pPr>
            <a:r>
              <a:rPr lang="ko-KR" altLang="en-US" sz="3200" dirty="0">
                <a:latin typeface="Abadi" panose="020B0604020202020204" pitchFamily="34" charset="0"/>
              </a:rPr>
              <a:t>왕자들의 싸움</a:t>
            </a:r>
            <a:endParaRPr lang="en-US" altLang="ko-KR" sz="3200" dirty="0">
              <a:latin typeface="Abadi" panose="020B0604020202020204" pitchFamily="34" charset="0"/>
            </a:endParaRPr>
          </a:p>
          <a:p>
            <a:pPr marL="514350" indent="-514350" algn="l">
              <a:buFont typeface="+mj-lt"/>
              <a:buAutoNum type="arabicParenR"/>
            </a:pPr>
            <a:r>
              <a:rPr lang="ko-KR" altLang="en-US" sz="3200" dirty="0">
                <a:latin typeface="Abadi" panose="020B0604020202020204" pitchFamily="34" charset="0"/>
              </a:rPr>
              <a:t>신라와 당나라의 연합군 침략 </a:t>
            </a:r>
            <a:endParaRPr lang="en-US" altLang="ko-KR" sz="3200" dirty="0">
              <a:latin typeface="Abadi" panose="020B0604020202020204" pitchFamily="34" charset="0"/>
            </a:endParaRPr>
          </a:p>
          <a:p>
            <a:pPr marL="514350" indent="-514350" algn="l">
              <a:buFont typeface="+mj-lt"/>
              <a:buAutoNum type="arabicParenR"/>
            </a:pPr>
            <a:r>
              <a:rPr lang="ko-KR" altLang="en-US" sz="3200" dirty="0">
                <a:latin typeface="Abadi" panose="020B0604020202020204" pitchFamily="34" charset="0"/>
              </a:rPr>
              <a:t>고구려 멸망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61D464-EADF-4965-9BFF-EB30FD80A94E}"/>
              </a:ext>
            </a:extLst>
          </p:cNvPr>
          <p:cNvSpPr txBox="1"/>
          <p:nvPr/>
        </p:nvSpPr>
        <p:spPr>
          <a:xfrm>
            <a:off x="6698254" y="683403"/>
            <a:ext cx="2108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/>
              <a:t>고구려 동영상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18399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9FFAE-18E1-422F-A33D-59A4B788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398"/>
            <a:ext cx="5476961" cy="1133958"/>
          </a:xfrm>
        </p:spPr>
        <p:txBody>
          <a:bodyPr>
            <a:norm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고구려의 멸망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C3C61-7D11-47F1-9ACA-ED42E42EA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285" y="1157356"/>
            <a:ext cx="2530316" cy="984664"/>
          </a:xfrm>
        </p:spPr>
        <p:txBody>
          <a:bodyPr>
            <a:normAutofit fontScale="70000" lnSpcReduction="20000"/>
          </a:bodyPr>
          <a:lstStyle/>
          <a:p>
            <a:r>
              <a:rPr lang="ko-KR" altLang="en-US" sz="3600" dirty="0"/>
              <a:t>을지문덕장군과 </a:t>
            </a:r>
            <a:endParaRPr lang="en-US" altLang="ko-KR" sz="3600" dirty="0"/>
          </a:p>
          <a:p>
            <a:r>
              <a:rPr lang="ko-KR" altLang="en-US" sz="3600" dirty="0"/>
              <a:t>살수대첩</a:t>
            </a:r>
            <a:endParaRPr lang="en-US" sz="3600" dirty="0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C1A6E31A-F2A8-4D92-A050-42185E8B17D3}"/>
              </a:ext>
            </a:extLst>
          </p:cNvPr>
          <p:cNvPicPr>
            <a:picLocks noGrp="1" noRot="1" noChangeAspect="1"/>
          </p:cNvPicPr>
          <p:nvPr>
            <p:ph sz="quarter" idx="4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60886" y="927577"/>
            <a:ext cx="8437381" cy="5907025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C2AD65-0E36-44B4-963B-E77916D3D957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93733" y="2551205"/>
            <a:ext cx="2244747" cy="25611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69EBD9-219E-46BB-8888-6B3CC6536833}"/>
              </a:ext>
            </a:extLst>
          </p:cNvPr>
          <p:cNvSpPr txBox="1"/>
          <p:nvPr/>
        </p:nvSpPr>
        <p:spPr>
          <a:xfrm>
            <a:off x="722271" y="5141682"/>
            <a:ext cx="1787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/>
              <a:t>을지문덕 장군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32264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9584C-F056-420F-925C-F23E49B5D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096000" cy="1108364"/>
          </a:xfrm>
        </p:spPr>
        <p:txBody>
          <a:bodyPr>
            <a:no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신라의 삼국 통일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5CFEB-A90D-42EB-8B3B-80DEB60E8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364534"/>
            <a:ext cx="6751983" cy="3713125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rabicParenR"/>
            </a:pPr>
            <a:r>
              <a:rPr lang="ko-KR" altLang="en-US" sz="3200" dirty="0"/>
              <a:t>신라와 당나라 연합 </a:t>
            </a:r>
            <a:r>
              <a:rPr lang="en-US" altLang="ko-KR" sz="3200" dirty="0"/>
              <a:t>(</a:t>
            </a:r>
            <a:r>
              <a:rPr lang="ko-KR" altLang="en-US" sz="3200" dirty="0"/>
              <a:t>나당 연합</a:t>
            </a:r>
            <a:r>
              <a:rPr lang="en-US" altLang="ko-KR" sz="3200" dirty="0"/>
              <a:t>)</a:t>
            </a:r>
          </a:p>
          <a:p>
            <a:pPr marL="514350" indent="-514350" algn="l">
              <a:buFont typeface="+mj-lt"/>
              <a:buAutoNum type="arabicParenR"/>
            </a:pPr>
            <a:r>
              <a:rPr lang="ko-KR" altLang="en-US" sz="3200" dirty="0">
                <a:latin typeface="Abadi" panose="020B0604020202020204" pitchFamily="34" charset="0"/>
              </a:rPr>
              <a:t>백제 멸망 </a:t>
            </a:r>
            <a:r>
              <a:rPr lang="en-US" altLang="ko-KR" sz="3200" dirty="0">
                <a:latin typeface="Abadi" panose="020B0604020202020204" pitchFamily="34" charset="0"/>
              </a:rPr>
              <a:t>(AD</a:t>
            </a:r>
            <a:r>
              <a:rPr lang="ko-KR" altLang="en-US" sz="3200" dirty="0">
                <a:latin typeface="Abadi" panose="020B0604020202020204" pitchFamily="34" charset="0"/>
              </a:rPr>
              <a:t> </a:t>
            </a:r>
            <a:r>
              <a:rPr lang="en-US" altLang="ko-KR" sz="3200" dirty="0">
                <a:latin typeface="Abadi" panose="020B0604020202020204" pitchFamily="34" charset="0"/>
              </a:rPr>
              <a:t>660</a:t>
            </a:r>
            <a:r>
              <a:rPr lang="ko-KR" altLang="en-US" sz="3200" dirty="0">
                <a:latin typeface="Abadi" panose="020B0604020202020204" pitchFamily="34" charset="0"/>
              </a:rPr>
              <a:t>년</a:t>
            </a:r>
            <a:r>
              <a:rPr lang="en-US" altLang="ko-KR" sz="3200" dirty="0">
                <a:latin typeface="Abadi" panose="020B0604020202020204" pitchFamily="34" charset="0"/>
              </a:rPr>
              <a:t>)</a:t>
            </a:r>
          </a:p>
          <a:p>
            <a:pPr marL="514350" indent="-514350" algn="l">
              <a:buFont typeface="+mj-lt"/>
              <a:buAutoNum type="arabicParenR"/>
            </a:pPr>
            <a:r>
              <a:rPr lang="ko-KR" altLang="en-US" sz="3200" dirty="0">
                <a:latin typeface="Abadi" panose="020B0604020202020204" pitchFamily="34" charset="0"/>
              </a:rPr>
              <a:t>고구려 멸망 </a:t>
            </a:r>
            <a:r>
              <a:rPr lang="en-US" altLang="ko-KR" sz="3200" dirty="0">
                <a:latin typeface="Abadi" panose="020B0604020202020204" pitchFamily="34" charset="0"/>
              </a:rPr>
              <a:t>(AD 668</a:t>
            </a:r>
            <a:r>
              <a:rPr lang="ko-KR" altLang="en-US" sz="3200" dirty="0">
                <a:latin typeface="Abadi" panose="020B0604020202020204" pitchFamily="34" charset="0"/>
              </a:rPr>
              <a:t>년</a:t>
            </a:r>
            <a:r>
              <a:rPr lang="en-US" altLang="ko-KR" sz="3200" dirty="0">
                <a:latin typeface="Abadi" panose="020B0604020202020204" pitchFamily="34" charset="0"/>
              </a:rPr>
              <a:t>)</a:t>
            </a:r>
          </a:p>
          <a:p>
            <a:pPr marL="514350" indent="-514350" algn="l">
              <a:buFont typeface="+mj-lt"/>
              <a:buAutoNum type="arabicParenR"/>
            </a:pPr>
            <a:r>
              <a:rPr lang="ko-KR" altLang="en-US" sz="3200" dirty="0">
                <a:latin typeface="Abadi" panose="020B0604020202020204" pitchFamily="34" charset="0"/>
              </a:rPr>
              <a:t>당나라와 전쟁</a:t>
            </a:r>
            <a:endParaRPr lang="en-US" altLang="ko-KR" sz="3200" dirty="0">
              <a:latin typeface="Abadi" panose="020B0604020202020204" pitchFamily="34" charset="0"/>
            </a:endParaRPr>
          </a:p>
          <a:p>
            <a:pPr marL="514350" indent="-514350" algn="l">
              <a:buFont typeface="+mj-lt"/>
              <a:buAutoNum type="arabicParenR"/>
            </a:pPr>
            <a:r>
              <a:rPr lang="ko-KR" altLang="en-US" sz="3200" dirty="0">
                <a:latin typeface="Abadi" panose="020B0604020202020204" pitchFamily="34" charset="0"/>
              </a:rPr>
              <a:t>통일 신라의 완성 </a:t>
            </a:r>
            <a:r>
              <a:rPr lang="en-US" altLang="ko-KR" sz="3200" dirty="0">
                <a:latin typeface="Abadi" panose="020B0604020202020204" pitchFamily="34" charset="0"/>
              </a:rPr>
              <a:t>(AD 676</a:t>
            </a:r>
            <a:r>
              <a:rPr lang="ko-KR" altLang="en-US" sz="3200" dirty="0">
                <a:latin typeface="Abadi" panose="020B0604020202020204" pitchFamily="34" charset="0"/>
              </a:rPr>
              <a:t>년</a:t>
            </a:r>
            <a:r>
              <a:rPr lang="en-US" altLang="ko-KR" sz="3200" dirty="0">
                <a:latin typeface="Abadi" panose="020B0604020202020204" pitchFamily="34" charset="0"/>
              </a:rPr>
              <a:t>): </a:t>
            </a:r>
            <a:r>
              <a:rPr lang="ko-KR" altLang="en-US" sz="3200" dirty="0">
                <a:latin typeface="Abadi" panose="020B0604020202020204" pitchFamily="34" charset="0"/>
              </a:rPr>
              <a:t>문무왕</a:t>
            </a:r>
            <a:endParaRPr lang="en-US" altLang="ko-KR" sz="3200" dirty="0">
              <a:latin typeface="Abadi" panose="020B0604020202020204" pitchFamily="34" charset="0"/>
            </a:endParaRPr>
          </a:p>
          <a:p>
            <a:pPr algn="l"/>
            <a:endParaRPr lang="en-US" altLang="ko-KR" sz="2800" dirty="0">
              <a:latin typeface="Abadi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26B33F-2172-44C2-A60D-2D7260863C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597245" y="942679"/>
            <a:ext cx="3594755" cy="52790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DD423B-B69D-4B11-B45C-27D3CC8CE34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98036" y="3221096"/>
            <a:ext cx="2699209" cy="3532332"/>
          </a:xfrm>
          <a:prstGeom prst="rect">
            <a:avLst/>
          </a:prstGeom>
          <a:solidFill>
            <a:srgbClr val="009999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ADEFD6-9074-4A49-B2BB-0469086360C2}"/>
              </a:ext>
            </a:extLst>
          </p:cNvPr>
          <p:cNvSpPr txBox="1"/>
          <p:nvPr/>
        </p:nvSpPr>
        <p:spPr>
          <a:xfrm>
            <a:off x="9577634" y="6291763"/>
            <a:ext cx="2105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문무대왕릉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19895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89B69-2D9B-4C8C-98D9-72A18F35E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809461" cy="1157353"/>
          </a:xfrm>
        </p:spPr>
        <p:txBody>
          <a:bodyPr>
            <a:norm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화랑도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74D0C-1DC1-4415-969B-67015E5A7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5527" y="1407573"/>
            <a:ext cx="4679796" cy="4242223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ko-KR" altLang="en-US" sz="3200" dirty="0"/>
              <a:t>육체 </a:t>
            </a:r>
            <a:r>
              <a:rPr lang="en-US" altLang="ko-KR" sz="3200" dirty="0">
                <a:latin typeface="Abadi" panose="020B0604020104020204" pitchFamily="34" charset="0"/>
              </a:rPr>
              <a:t>•</a:t>
            </a:r>
            <a:r>
              <a:rPr lang="ko-KR" altLang="en-US" sz="3200" dirty="0"/>
              <a:t> 정신이 강한 </a:t>
            </a:r>
            <a:r>
              <a:rPr lang="ko-KR" altLang="en-US" sz="2800" dirty="0"/>
              <a:t>청소년 집단</a:t>
            </a:r>
            <a:endParaRPr lang="en-US" altLang="ko-KR" sz="2800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ko-KR" altLang="en-US" sz="2800" dirty="0"/>
              <a:t>교육적</a:t>
            </a:r>
            <a:r>
              <a:rPr lang="en-US" altLang="ko-KR" sz="2800" dirty="0"/>
              <a:t>, </a:t>
            </a:r>
            <a:r>
              <a:rPr lang="ko-KR" altLang="en-US" sz="2800" dirty="0"/>
              <a:t>군사적</a:t>
            </a:r>
            <a:r>
              <a:rPr lang="en-US" altLang="ko-KR" sz="2800" dirty="0"/>
              <a:t>, </a:t>
            </a:r>
            <a:r>
              <a:rPr lang="ko-KR" altLang="en-US" sz="2800" dirty="0"/>
              <a:t>사교단체적 기능</a:t>
            </a:r>
            <a:endParaRPr lang="en-US" altLang="ko-KR" sz="2800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ko-KR" altLang="en-US" sz="2800" dirty="0"/>
              <a:t>많은 인물을 배출하여 신라의 삼국 통일에 이바지 </a:t>
            </a:r>
            <a:endParaRPr lang="en-US" altLang="ko-KR" sz="2800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ko-KR" altLang="en-US" sz="2800" dirty="0"/>
              <a:t>대표적 인물 </a:t>
            </a:r>
            <a:r>
              <a:rPr lang="en-US" altLang="ko-KR" sz="2800" dirty="0"/>
              <a:t>: </a:t>
            </a:r>
            <a:r>
              <a:rPr lang="ko-KR" altLang="en-US" sz="2800" dirty="0"/>
              <a:t>김유신</a:t>
            </a:r>
            <a:r>
              <a:rPr lang="en-US" altLang="ko-KR" sz="2800" dirty="0"/>
              <a:t>, </a:t>
            </a:r>
            <a:r>
              <a:rPr lang="ko-KR" altLang="en-US" sz="2800" dirty="0"/>
              <a:t>관창</a:t>
            </a:r>
            <a:endParaRPr lang="en-US" sz="28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1681E0A-5F19-4F0C-AA8B-95C6E4597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54735" y="543338"/>
            <a:ext cx="3031358" cy="6120797"/>
          </a:xfrm>
        </p:spPr>
      </p:pic>
      <p:sp>
        <p:nvSpPr>
          <p:cNvPr id="3" name="AutoShape 2" descr="Image result for ê¹ì ì ì¥êµ°">
            <a:extLst>
              <a:ext uri="{FF2B5EF4-FFF2-40B4-BE49-F238E27FC236}">
                <a16:creationId xmlns:a16="http://schemas.microsoft.com/office/drawing/2014/main" id="{FC9E4E92-8938-4249-B22C-C6785A5AB9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ê¹ì ì ì¥êµ°">
            <a:extLst>
              <a:ext uri="{FF2B5EF4-FFF2-40B4-BE49-F238E27FC236}">
                <a16:creationId xmlns:a16="http://schemas.microsoft.com/office/drawing/2014/main" id="{EAED1F56-2AC2-40A5-ABD5-C4B49B26A4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ê¹ì ì ì¥êµ°">
            <a:extLst>
              <a:ext uri="{FF2B5EF4-FFF2-40B4-BE49-F238E27FC236}">
                <a16:creationId xmlns:a16="http://schemas.microsoft.com/office/drawing/2014/main" id="{5F27D125-436D-4399-BBC2-774C16ACA9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Image result for ê¹ì ì ì¥êµ°">
            <a:extLst>
              <a:ext uri="{FF2B5EF4-FFF2-40B4-BE49-F238E27FC236}">
                <a16:creationId xmlns:a16="http://schemas.microsoft.com/office/drawing/2014/main" id="{9F83145C-4D18-48C7-A893-D187B0EB8F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Image result for ê¹ì ì ì¥êµ°">
            <a:extLst>
              <a:ext uri="{FF2B5EF4-FFF2-40B4-BE49-F238E27FC236}">
                <a16:creationId xmlns:a16="http://schemas.microsoft.com/office/drawing/2014/main" id="{206C9934-1BBC-4349-903A-D4E8921ADE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4" name="Picture 12" descr="Related image">
            <a:extLst>
              <a:ext uri="{FF2B5EF4-FFF2-40B4-BE49-F238E27FC236}">
                <a16:creationId xmlns:a16="http://schemas.microsoft.com/office/drawing/2014/main" id="{3E6A9048-3BD1-4A64-9B8A-DC863C33C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033" y="1407573"/>
            <a:ext cx="3790952" cy="336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90C1B7-0965-48DA-BD8E-958817130C08}"/>
              </a:ext>
            </a:extLst>
          </p:cNvPr>
          <p:cNvSpPr txBox="1"/>
          <p:nvPr/>
        </p:nvSpPr>
        <p:spPr>
          <a:xfrm>
            <a:off x="6400800" y="480926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/>
              <a:t>김유신</a:t>
            </a:r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F3DD6C-6E69-4E28-82E1-A771F565B7CE}"/>
              </a:ext>
            </a:extLst>
          </p:cNvPr>
          <p:cNvSpPr txBox="1"/>
          <p:nvPr/>
        </p:nvSpPr>
        <p:spPr>
          <a:xfrm>
            <a:off x="9842265" y="143228"/>
            <a:ext cx="180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/>
              <a:t>화랑도 활동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8092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22FA9-78CC-4959-B906-8EA49C32E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1799"/>
            <a:ext cx="9490364" cy="901147"/>
          </a:xfrm>
        </p:spPr>
        <p:txBody>
          <a:bodyPr>
            <a:noAutofit/>
          </a:bodyPr>
          <a:lstStyle/>
          <a:p>
            <a:pPr algn="l"/>
            <a:r>
              <a:rPr lang="ko-KR" altLang="en-US" sz="6000" dirty="0">
                <a:solidFill>
                  <a:srgbClr val="FFFF00"/>
                </a:solidFill>
              </a:rPr>
              <a:t> </a:t>
            </a:r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화랑도의 정신</a:t>
            </a:r>
            <a:r>
              <a:rPr lang="en-US" altLang="ko-KR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세속오계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7B4C2-95B2-46A3-BB7F-07A869E75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1" y="1724589"/>
            <a:ext cx="10087916" cy="4260573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ko-KR" altLang="en-US" sz="3200" b="1" dirty="0">
                <a:solidFill>
                  <a:srgbClr val="92D050"/>
                </a:solidFill>
                <a:effectLst/>
              </a:rPr>
              <a:t>사군이충</a:t>
            </a:r>
            <a:r>
              <a:rPr lang="ko-KR" altLang="en-US" sz="3200" b="1" dirty="0">
                <a:solidFill>
                  <a:srgbClr val="00FFFF"/>
                </a:solidFill>
                <a:effectLst/>
              </a:rPr>
              <a:t> </a:t>
            </a:r>
            <a:r>
              <a:rPr lang="en-US" sz="3200" dirty="0">
                <a:effectLst/>
              </a:rPr>
              <a:t>(</a:t>
            </a:r>
            <a:r>
              <a:rPr lang="ko-KR" altLang="en-US" sz="3200" dirty="0">
                <a:effectLst/>
              </a:rPr>
              <a:t>事君以忠</a:t>
            </a:r>
            <a:r>
              <a:rPr lang="en-US" sz="3200" dirty="0">
                <a:effectLst/>
              </a:rPr>
              <a:t>:</a:t>
            </a:r>
            <a:r>
              <a:rPr lang="ko-KR" altLang="en-US" sz="3200" dirty="0">
                <a:effectLst/>
              </a:rPr>
              <a:t>충성으로써 임금을 섬긴다</a:t>
            </a:r>
            <a:r>
              <a:rPr lang="en-US" sz="3200" dirty="0">
                <a:effectLst/>
              </a:rPr>
              <a:t>) 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ko-KR" altLang="en-US" sz="3200" b="1" dirty="0">
                <a:solidFill>
                  <a:srgbClr val="92D050"/>
                </a:solidFill>
                <a:effectLst/>
              </a:rPr>
              <a:t>사친이효</a:t>
            </a:r>
            <a:r>
              <a:rPr lang="ko-KR" altLang="en-US" sz="3200" b="1" dirty="0">
                <a:solidFill>
                  <a:srgbClr val="00FFFF"/>
                </a:solidFill>
                <a:effectLst/>
              </a:rPr>
              <a:t> </a:t>
            </a:r>
            <a:r>
              <a:rPr lang="en-US" sz="3200" dirty="0">
                <a:effectLst/>
              </a:rPr>
              <a:t>(</a:t>
            </a:r>
            <a:r>
              <a:rPr lang="ko-KR" altLang="en-US" sz="3200" dirty="0">
                <a:effectLst/>
              </a:rPr>
              <a:t>事親以孝</a:t>
            </a:r>
            <a:r>
              <a:rPr lang="en-US" sz="3200" dirty="0">
                <a:effectLst/>
              </a:rPr>
              <a:t>:</a:t>
            </a:r>
            <a:r>
              <a:rPr lang="ko-KR" altLang="en-US" sz="3200" dirty="0">
                <a:effectLst/>
              </a:rPr>
              <a:t>효도로써 어버이를 섬긴다</a:t>
            </a:r>
            <a:r>
              <a:rPr lang="en-US" sz="3200" dirty="0">
                <a:effectLst/>
              </a:rPr>
              <a:t>)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ko-KR" altLang="en-US" sz="3200" b="1" dirty="0">
                <a:solidFill>
                  <a:srgbClr val="92D050"/>
                </a:solidFill>
                <a:effectLst/>
              </a:rPr>
              <a:t>교우이신</a:t>
            </a:r>
            <a:r>
              <a:rPr lang="ko-KR" altLang="en-US" sz="3200" b="1" dirty="0">
                <a:solidFill>
                  <a:srgbClr val="00FFFF"/>
                </a:solidFill>
                <a:effectLst/>
              </a:rPr>
              <a:t> </a:t>
            </a:r>
            <a:r>
              <a:rPr lang="en-US" sz="3200" dirty="0">
                <a:effectLst/>
              </a:rPr>
              <a:t>(</a:t>
            </a:r>
            <a:r>
              <a:rPr lang="ko-KR" altLang="en-US" sz="3200" dirty="0">
                <a:effectLst/>
              </a:rPr>
              <a:t>交友以信</a:t>
            </a:r>
            <a:r>
              <a:rPr lang="en-US" sz="3200" dirty="0">
                <a:effectLst/>
              </a:rPr>
              <a:t>:</a:t>
            </a:r>
            <a:r>
              <a:rPr lang="ko-KR" altLang="en-US" sz="3200" dirty="0">
                <a:effectLst/>
              </a:rPr>
              <a:t>믿음으로써 벗을 사귄다</a:t>
            </a:r>
            <a:r>
              <a:rPr lang="en-US" sz="3200" dirty="0">
                <a:effectLst/>
              </a:rPr>
              <a:t>) 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ko-KR" altLang="en-US" sz="3200" b="1" dirty="0">
                <a:solidFill>
                  <a:srgbClr val="92D050"/>
                </a:solidFill>
                <a:effectLst/>
              </a:rPr>
              <a:t>임전무퇴</a:t>
            </a:r>
            <a:r>
              <a:rPr lang="ko-KR" altLang="en-US" sz="3200" b="1" dirty="0">
                <a:solidFill>
                  <a:srgbClr val="00FFFF"/>
                </a:solidFill>
                <a:effectLst/>
              </a:rPr>
              <a:t> </a:t>
            </a:r>
            <a:r>
              <a:rPr lang="en-US" sz="3200" dirty="0">
                <a:effectLst/>
              </a:rPr>
              <a:t>(</a:t>
            </a:r>
            <a:r>
              <a:rPr lang="ko-KR" altLang="en-US" sz="3200" dirty="0">
                <a:effectLst/>
              </a:rPr>
              <a:t>臨戰無退</a:t>
            </a:r>
            <a:r>
              <a:rPr lang="en-US" sz="3200" dirty="0">
                <a:effectLst/>
              </a:rPr>
              <a:t>:</a:t>
            </a:r>
            <a:r>
              <a:rPr lang="ko-KR" altLang="en-US" sz="3200" dirty="0">
                <a:effectLst/>
              </a:rPr>
              <a:t>싸움에 임해서는 물러남이 없다</a:t>
            </a:r>
            <a:r>
              <a:rPr lang="en-US" sz="3200" dirty="0">
                <a:effectLst/>
              </a:rPr>
              <a:t>) 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ko-KR" altLang="en-US" sz="3200" b="1" dirty="0">
                <a:solidFill>
                  <a:srgbClr val="92D050"/>
                </a:solidFill>
                <a:effectLst/>
              </a:rPr>
              <a:t>살생유택</a:t>
            </a:r>
            <a:r>
              <a:rPr lang="ko-KR" altLang="en-US" sz="3200" b="1" dirty="0">
                <a:solidFill>
                  <a:srgbClr val="00FFFF"/>
                </a:solidFill>
                <a:effectLst/>
              </a:rPr>
              <a:t> </a:t>
            </a:r>
            <a:r>
              <a:rPr lang="en-US" sz="3200" dirty="0">
                <a:effectLst/>
              </a:rPr>
              <a:t>(</a:t>
            </a:r>
            <a:r>
              <a:rPr lang="ko-KR" altLang="en-US" sz="3200" dirty="0">
                <a:effectLst/>
              </a:rPr>
              <a:t>殺生有擇</a:t>
            </a:r>
            <a:r>
              <a:rPr lang="en-US" sz="3200" dirty="0">
                <a:effectLst/>
              </a:rPr>
              <a:t>:</a:t>
            </a:r>
            <a:r>
              <a:rPr lang="ko-KR" altLang="en-US" sz="3200" dirty="0">
                <a:effectLst/>
              </a:rPr>
              <a:t>산 것을 죽임에는 가림이 있다</a:t>
            </a:r>
            <a:r>
              <a:rPr lang="en-US" sz="3200" dirty="0">
                <a:effectLst/>
              </a:rPr>
              <a:t>) </a:t>
            </a:r>
          </a:p>
          <a:p>
            <a:pPr algn="l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90343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D0D20-F428-4376-A3B0-C0CB2F9FA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970643" cy="1157356"/>
          </a:xfrm>
        </p:spPr>
        <p:txBody>
          <a:bodyPr>
            <a:noAutofit/>
          </a:bodyPr>
          <a:lstStyle/>
          <a:p>
            <a:r>
              <a:rPr lang="ko-KR" altLang="en-US" sz="6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발해의 건국과 성장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1CA710-A5B1-4861-9273-C7383286D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3236" y="1494141"/>
            <a:ext cx="6150816" cy="4819923"/>
          </a:xfrm>
        </p:spPr>
        <p:txBody>
          <a:bodyPr>
            <a:no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ko-KR" altLang="en-US" sz="3200" dirty="0"/>
              <a:t>시기 </a:t>
            </a:r>
            <a:r>
              <a:rPr lang="en-US" altLang="ko-KR" sz="3200" dirty="0"/>
              <a:t>: 698-926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ko-KR" altLang="en-US" sz="3200" dirty="0"/>
              <a:t>건국 </a:t>
            </a:r>
            <a:r>
              <a:rPr lang="en-US" altLang="ko-KR" sz="3200" dirty="0"/>
              <a:t>: </a:t>
            </a:r>
            <a:r>
              <a:rPr lang="ko-KR" altLang="en-US" sz="3200" dirty="0"/>
              <a:t>대조영 </a:t>
            </a:r>
            <a:endParaRPr lang="en-US" altLang="ko-KR" sz="3200" dirty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ko-KR" altLang="en-US" sz="3200" dirty="0"/>
              <a:t>위치 </a:t>
            </a:r>
            <a:r>
              <a:rPr lang="en-US" altLang="ko-KR" sz="3200" dirty="0"/>
              <a:t>: </a:t>
            </a:r>
            <a:r>
              <a:rPr lang="ko-KR" altLang="en-US" sz="3200" dirty="0"/>
              <a:t>한반도 북부와 만주 동부 및 연해주</a:t>
            </a:r>
            <a:endParaRPr lang="en-US" altLang="ko-KR" sz="3200" dirty="0"/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ko-KR" altLang="en-US" sz="3200" dirty="0"/>
              <a:t>민족구성 </a:t>
            </a:r>
            <a:r>
              <a:rPr lang="en-US" altLang="ko-KR" sz="3200" dirty="0"/>
              <a:t>: </a:t>
            </a:r>
            <a:r>
              <a:rPr lang="ko-KR" altLang="en-US" sz="3200" dirty="0"/>
              <a:t>고구려인</a:t>
            </a:r>
            <a:r>
              <a:rPr lang="en-US" altLang="ko-KR" sz="3200" dirty="0"/>
              <a:t>(</a:t>
            </a:r>
            <a:r>
              <a:rPr lang="ko-KR" altLang="en-US" sz="3200" dirty="0"/>
              <a:t>지배층</a:t>
            </a:r>
            <a:r>
              <a:rPr lang="en-US" altLang="ko-KR" sz="3200" dirty="0"/>
              <a:t>)</a:t>
            </a:r>
            <a:r>
              <a:rPr lang="ko-KR" altLang="en-US" sz="3200" dirty="0"/>
              <a:t>과 말갈인</a:t>
            </a:r>
            <a:r>
              <a:rPr lang="en-US" altLang="ko-KR" sz="3200" dirty="0"/>
              <a:t>(</a:t>
            </a:r>
            <a:r>
              <a:rPr lang="ko-KR" altLang="en-US" sz="3200" dirty="0"/>
              <a:t>피지배층</a:t>
            </a:r>
            <a:r>
              <a:rPr lang="en-US" altLang="ko-KR" sz="3200" dirty="0"/>
              <a:t>)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ko-KR" altLang="en-US" sz="3200" b="1" dirty="0">
                <a:solidFill>
                  <a:srgbClr val="00B050"/>
                </a:solidFill>
              </a:rPr>
              <a:t>해동성국</a:t>
            </a:r>
            <a:r>
              <a:rPr lang="ko-KR" altLang="en-US" sz="3200" dirty="0"/>
              <a:t>이라 불림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FF7503-A319-4F1F-8480-6B9EA7C2415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052" y="1355596"/>
            <a:ext cx="5645426" cy="481992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9AAA04-B151-47B9-B4DE-253C670E27A5}"/>
              </a:ext>
            </a:extLst>
          </p:cNvPr>
          <p:cNvSpPr txBox="1"/>
          <p:nvPr/>
        </p:nvSpPr>
        <p:spPr>
          <a:xfrm>
            <a:off x="8285622" y="6175519"/>
            <a:ext cx="2403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/>
              <a:t>발해와</a:t>
            </a:r>
            <a:r>
              <a:rPr lang="ko-KR" altLang="en-US" sz="2000" b="1" dirty="0"/>
              <a:t> </a:t>
            </a:r>
            <a:r>
              <a:rPr lang="ko-KR" altLang="en-US" sz="2400" b="1" dirty="0"/>
              <a:t>주변국가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594547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503</TotalTime>
  <Words>453</Words>
  <Application>Microsoft Office PowerPoint</Application>
  <PresentationFormat>Widescreen</PresentationFormat>
  <Paragraphs>137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Malgun Gothic</vt:lpstr>
      <vt:lpstr>Malgun Gothic</vt:lpstr>
      <vt:lpstr>Abadi</vt:lpstr>
      <vt:lpstr>Arial</vt:lpstr>
      <vt:lpstr>Bookman Old Style</vt:lpstr>
      <vt:lpstr>Rockwell</vt:lpstr>
      <vt:lpstr>Wingdings</vt:lpstr>
      <vt:lpstr>Damask</vt:lpstr>
      <vt:lpstr>통일신라와 발해 </vt:lpstr>
      <vt:lpstr>삼국의 성립과 발전</vt:lpstr>
      <vt:lpstr>백제의 멸망</vt:lpstr>
      <vt:lpstr>고구려의 멸망</vt:lpstr>
      <vt:lpstr>고구려의 멸망</vt:lpstr>
      <vt:lpstr>신라의 삼국 통일</vt:lpstr>
      <vt:lpstr>화랑도</vt:lpstr>
      <vt:lpstr> 화랑도의 정신: 세속오계</vt:lpstr>
      <vt:lpstr>발해의 건국과 성장</vt:lpstr>
      <vt:lpstr>발해의 유물</vt:lpstr>
      <vt:lpstr>발해가 고구려의 후손임을 알 수 있는 근거</vt:lpstr>
      <vt:lpstr>PowerPoint Presentation</vt:lpstr>
      <vt:lpstr>동북 공정</vt:lpstr>
      <vt:lpstr>통일 신라의 문화재 </vt:lpstr>
      <vt:lpstr>통일신라의 문화재</vt:lpstr>
      <vt:lpstr>통일신라의 문화재</vt:lpstr>
      <vt:lpstr>세계사/한국사 연표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삼국시대 고급</dc:title>
  <dc:creator>Lee, Jung Jae</dc:creator>
  <cp:lastModifiedBy>Owner</cp:lastModifiedBy>
  <cp:revision>169</cp:revision>
  <dcterms:created xsi:type="dcterms:W3CDTF">2018-03-12T03:11:23Z</dcterms:created>
  <dcterms:modified xsi:type="dcterms:W3CDTF">2018-06-11T00:03:23Z</dcterms:modified>
</cp:coreProperties>
</file>