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8" r:id="rId3"/>
    <p:sldId id="269" r:id="rId4"/>
    <p:sldId id="270" r:id="rId5"/>
    <p:sldId id="271" r:id="rId6"/>
    <p:sldId id="272" r:id="rId7"/>
    <p:sldId id="258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nmi Yoon" initials="SY" lastIdx="1" clrIdx="0">
    <p:extLst>
      <p:ext uri="{19B8F6BF-5375-455C-9EA6-DF929625EA0E}">
        <p15:presenceInfo xmlns:p15="http://schemas.microsoft.com/office/powerpoint/2012/main" userId="fa5f8c008a6fdf1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99" autoAdjust="0"/>
  </p:normalViewPr>
  <p:slideViewPr>
    <p:cSldViewPr>
      <p:cViewPr varScale="1">
        <p:scale>
          <a:sx n="64" d="100"/>
          <a:sy n="64" d="100"/>
        </p:scale>
        <p:origin x="136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-20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87A1A-8A51-453C-9366-1D45B1749C62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2B5A4-1FB8-4814-9C42-D5164887C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63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</a:t>
            </a:r>
            <a:r>
              <a:rPr lang="ko-KR" altLang="en-US" dirty="0"/>
              <a:t>동영상 자료</a:t>
            </a:r>
            <a:r>
              <a:rPr lang="en-US" altLang="ko-KR" dirty="0"/>
              <a:t>&gt;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www.youtube.com/watch?v=l4dGNemqba4</a:t>
            </a:r>
            <a:endParaRPr lang="en-US" sz="12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[</a:t>
            </a:r>
            <a:r>
              <a:rPr lang="ko-KR" altLang="en-US" sz="12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부키와친구들</a:t>
            </a:r>
            <a:r>
              <a:rPr lang="en-US" sz="12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] </a:t>
            </a:r>
            <a:r>
              <a:rPr lang="ko-KR" altLang="en-US" sz="12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십이지가 뭐예요</a:t>
            </a:r>
            <a:endParaRPr lang="en-US" sz="12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2B5A4-1FB8-4814-9C42-D5164887C8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5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9F66-966B-44F3-8858-62CF54275ED1}" type="datetimeFigureOut">
              <a:rPr lang="ko-KR" altLang="en-US" smtClean="0"/>
              <a:t>2017-11-06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FE3D-6E1D-41CF-B889-93C18317F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639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9F66-966B-44F3-8858-62CF54275ED1}" type="datetimeFigureOut">
              <a:rPr lang="ko-KR" altLang="en-US" smtClean="0"/>
              <a:t>2017-11-06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FE3D-6E1D-41CF-B889-93C18317F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647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9F66-966B-44F3-8858-62CF54275ED1}" type="datetimeFigureOut">
              <a:rPr lang="ko-KR" altLang="en-US" smtClean="0"/>
              <a:t>2017-11-06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FE3D-6E1D-41CF-B889-93C18317F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88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9F66-966B-44F3-8858-62CF54275ED1}" type="datetimeFigureOut">
              <a:rPr lang="ko-KR" altLang="en-US" smtClean="0"/>
              <a:t>2017-11-06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FE3D-6E1D-41CF-B889-93C18317F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57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9F66-966B-44F3-8858-62CF54275ED1}" type="datetimeFigureOut">
              <a:rPr lang="ko-KR" altLang="en-US" smtClean="0"/>
              <a:t>2017-11-06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FE3D-6E1D-41CF-B889-93C18317F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239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9F66-966B-44F3-8858-62CF54275ED1}" type="datetimeFigureOut">
              <a:rPr lang="ko-KR" altLang="en-US" smtClean="0"/>
              <a:t>2017-11-06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FE3D-6E1D-41CF-B889-93C18317F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14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9F66-966B-44F3-8858-62CF54275ED1}" type="datetimeFigureOut">
              <a:rPr lang="ko-KR" altLang="en-US" smtClean="0"/>
              <a:t>2017-11-06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FE3D-6E1D-41CF-B889-93C18317F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1848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9F66-966B-44F3-8858-62CF54275ED1}" type="datetimeFigureOut">
              <a:rPr lang="ko-KR" altLang="en-US" smtClean="0"/>
              <a:t>2017-11-06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FE3D-6E1D-41CF-B889-93C18317F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982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9F66-966B-44F3-8858-62CF54275ED1}" type="datetimeFigureOut">
              <a:rPr lang="ko-KR" altLang="en-US" smtClean="0"/>
              <a:t>2017-11-06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FE3D-6E1D-41CF-B889-93C18317F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49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9F66-966B-44F3-8858-62CF54275ED1}" type="datetimeFigureOut">
              <a:rPr lang="ko-KR" altLang="en-US" smtClean="0"/>
              <a:t>2017-11-06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FE3D-6E1D-41CF-B889-93C18317F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2344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9F66-966B-44F3-8858-62CF54275ED1}" type="datetimeFigureOut">
              <a:rPr lang="ko-KR" altLang="en-US" smtClean="0"/>
              <a:t>2017-11-06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FE3D-6E1D-41CF-B889-93C18317F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826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79F66-966B-44F3-8858-62CF54275ED1}" type="datetimeFigureOut">
              <a:rPr lang="ko-KR" altLang="en-US" smtClean="0"/>
              <a:t>2017-11-06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BFE3D-6E1D-41CF-B889-93C18317F7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036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4dGNemqba4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3428999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설날</a:t>
            </a:r>
          </a:p>
        </p:txBody>
      </p:sp>
    </p:spTree>
    <p:extLst>
      <p:ext uri="{BB962C8B-B14F-4D97-AF65-F5344CB8AC3E}">
        <p14:creationId xmlns:p14="http://schemas.microsoft.com/office/powerpoint/2010/main" val="3607909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4014C-E927-4374-B604-AD191AA4FDF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ko-KR" altLang="en-US" sz="60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설날</a:t>
            </a:r>
            <a:endParaRPr lang="en-US" sz="6000" b="1" dirty="0">
              <a:solidFill>
                <a:schemeClr val="accent2">
                  <a:lumMod val="50000"/>
                </a:schemeClr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73744-D8C6-496E-9211-B28DDCDC2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17638"/>
            <a:ext cx="8928992" cy="4708525"/>
          </a:xfrm>
        </p:spPr>
        <p:txBody>
          <a:bodyPr/>
          <a:lstStyle/>
          <a:p>
            <a:r>
              <a:rPr lang="ko-KR" altLang="en-US" sz="5000" dirty="0">
                <a:latin typeface="BatangChe" panose="02030609000101010101" pitchFamily="49" charset="-127"/>
                <a:ea typeface="BatangChe" panose="02030609000101010101" pitchFamily="49" charset="-127"/>
              </a:rPr>
              <a:t>음력 정월 초하루 </a:t>
            </a:r>
            <a:r>
              <a:rPr lang="en-US" altLang="ko-KR" sz="5000" dirty="0">
                <a:latin typeface="BatangChe" panose="02030609000101010101" pitchFamily="49" charset="-127"/>
                <a:ea typeface="BatangChe" panose="02030609000101010101" pitchFamily="49" charset="-127"/>
              </a:rPr>
              <a:t>(1</a:t>
            </a:r>
            <a:r>
              <a:rPr lang="ko-KR" altLang="en-US" sz="5000" dirty="0">
                <a:latin typeface="BatangChe" panose="02030609000101010101" pitchFamily="49" charset="-127"/>
                <a:ea typeface="BatangChe" panose="02030609000101010101" pitchFamily="49" charset="-127"/>
              </a:rPr>
              <a:t>월 </a:t>
            </a:r>
            <a:r>
              <a:rPr lang="en-US" altLang="ko-KR" sz="5000" dirty="0">
                <a:latin typeface="BatangChe" panose="02030609000101010101" pitchFamily="49" charset="-127"/>
                <a:ea typeface="BatangChe" panose="02030609000101010101" pitchFamily="49" charset="-127"/>
              </a:rPr>
              <a:t>1</a:t>
            </a:r>
            <a:r>
              <a:rPr lang="ko-KR" altLang="en-US" sz="5000" dirty="0">
                <a:latin typeface="BatangChe" panose="02030609000101010101" pitchFamily="49" charset="-127"/>
                <a:ea typeface="BatangChe" panose="02030609000101010101" pitchFamily="49" charset="-127"/>
              </a:rPr>
              <a:t>일</a:t>
            </a:r>
            <a:r>
              <a:rPr lang="en-US" altLang="ko-KR" sz="5000" dirty="0">
                <a:latin typeface="BatangChe" panose="02030609000101010101" pitchFamily="49" charset="-127"/>
                <a:ea typeface="BatangChe" panose="02030609000101010101" pitchFamily="49" charset="-127"/>
              </a:rPr>
              <a:t>)</a:t>
            </a:r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D7C1013-3D83-4875-A911-159BCBA2B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566" y="2413216"/>
            <a:ext cx="2159370" cy="16828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6BEC85-4264-420D-B8F1-59314A793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4" y="2340152"/>
            <a:ext cx="2160240" cy="17559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6C896A-7D98-487F-8DC7-F47BCBE12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579991"/>
            <a:ext cx="2143125" cy="16573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F280C61-E008-47AC-AFAC-3016762E3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419" y="4630446"/>
            <a:ext cx="2143125" cy="16068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EC55293-DA32-4297-BDCF-63B236C82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004" y="4517398"/>
            <a:ext cx="2143125" cy="171991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9D4B42D-2C44-4DE3-BF8E-7F6C298344F6}"/>
              </a:ext>
            </a:extLst>
          </p:cNvPr>
          <p:cNvSpPr/>
          <p:nvPr/>
        </p:nvSpPr>
        <p:spPr>
          <a:xfrm>
            <a:off x="1907704" y="2708920"/>
            <a:ext cx="2088232" cy="999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설빔</a:t>
            </a:r>
            <a:endParaRPr lang="en-US" sz="6600" b="1" dirty="0">
              <a:solidFill>
                <a:schemeClr val="accent2">
                  <a:lumMod val="50000"/>
                </a:schemeClr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73AC5A3-CB73-4839-A929-8C52A2099B5D}"/>
              </a:ext>
            </a:extLst>
          </p:cNvPr>
          <p:cNvSpPr/>
          <p:nvPr/>
        </p:nvSpPr>
        <p:spPr>
          <a:xfrm>
            <a:off x="4902424" y="2708920"/>
            <a:ext cx="2160240" cy="9364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차례</a:t>
            </a:r>
            <a:endParaRPr lang="en-US" sz="6600" b="1" dirty="0">
              <a:solidFill>
                <a:schemeClr val="accent2">
                  <a:lumMod val="50000"/>
                </a:schemeClr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DBF9AF-323A-4B26-8226-8DBBC93FF54D}"/>
              </a:ext>
            </a:extLst>
          </p:cNvPr>
          <p:cNvSpPr/>
          <p:nvPr/>
        </p:nvSpPr>
        <p:spPr>
          <a:xfrm>
            <a:off x="899593" y="5013176"/>
            <a:ext cx="214312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세배</a:t>
            </a:r>
            <a:endParaRPr lang="en-US" sz="6600" b="1" dirty="0">
              <a:solidFill>
                <a:schemeClr val="accent2">
                  <a:lumMod val="50000"/>
                </a:schemeClr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A850ED-B82A-4A53-B934-0BA71C0104BD}"/>
              </a:ext>
            </a:extLst>
          </p:cNvPr>
          <p:cNvSpPr/>
          <p:nvPr/>
        </p:nvSpPr>
        <p:spPr>
          <a:xfrm>
            <a:off x="3751178" y="5004251"/>
            <a:ext cx="2231366" cy="929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덕담</a:t>
            </a:r>
            <a:endParaRPr lang="en-US" sz="6600" b="1" dirty="0">
              <a:solidFill>
                <a:schemeClr val="accent2">
                  <a:lumMod val="50000"/>
                </a:schemeClr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4415607-FF46-4F77-9BC7-90F56107BC08}"/>
              </a:ext>
            </a:extLst>
          </p:cNvPr>
          <p:cNvSpPr/>
          <p:nvPr/>
        </p:nvSpPr>
        <p:spPr>
          <a:xfrm>
            <a:off x="6948263" y="4941168"/>
            <a:ext cx="1885865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떡국</a:t>
            </a:r>
            <a:endParaRPr lang="en-US" sz="6600" b="1" dirty="0">
              <a:solidFill>
                <a:schemeClr val="accent2">
                  <a:lumMod val="50000"/>
                </a:schemeClr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6358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BD9C9-A1EB-4AF6-A3AB-FA701DEDF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ko-KR" altLang="en-US" sz="48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올해는 무슨 띠의 해 일까요</a:t>
            </a:r>
            <a:r>
              <a:rPr lang="en-US" altLang="ko-KR" sz="48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?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28DBB5-FD57-40E7-80C8-F40308AB9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027892"/>
            <a:ext cx="8568952" cy="32733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50B186-A5E1-4DBF-8FA1-5E4262056D6E}"/>
              </a:ext>
            </a:extLst>
          </p:cNvPr>
          <p:cNvSpPr/>
          <p:nvPr/>
        </p:nvSpPr>
        <p:spPr>
          <a:xfrm>
            <a:off x="539552" y="5589240"/>
            <a:ext cx="8136904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나는 무슨 띠의 해에 태어났나요</a:t>
            </a:r>
            <a:r>
              <a:rPr lang="en-US" altLang="ko-KR" sz="40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?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2647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776FB-5508-4CE9-9C0C-D1F2C3432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ko-KR" altLang="en-US" sz="54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띠에 관해 알아봅시다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1E988CB5-1DB4-4B0B-9DDC-7AE20E11A21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7200" y="1124744"/>
            <a:ext cx="822960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22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0E9FA-3238-4D5E-8239-13633D775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ko-KR" altLang="en-US" sz="54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해의 이름은 어떻게</a:t>
            </a:r>
            <a:r>
              <a:rPr lang="en-US" altLang="ko-KR" sz="54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?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49BFFD-9DEC-4A9F-8099-99484217C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340768"/>
            <a:ext cx="7992888" cy="43924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07902F-5766-4891-BD50-7C3B0517CFCC}"/>
              </a:ext>
            </a:extLst>
          </p:cNvPr>
          <p:cNvSpPr/>
          <p:nvPr/>
        </p:nvSpPr>
        <p:spPr>
          <a:xfrm>
            <a:off x="539552" y="5949280"/>
            <a:ext cx="81472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열 개로 나눈 천간</a:t>
            </a:r>
            <a:r>
              <a:rPr lang="en-US" altLang="ko-KR" sz="20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(</a:t>
            </a:r>
            <a:r>
              <a:rPr lang="ko-KR" altLang="en-US" sz="20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하늘의 기</a:t>
            </a:r>
            <a:r>
              <a:rPr lang="en-US" altLang="ko-KR" sz="20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)</a:t>
            </a:r>
            <a:r>
              <a:rPr lang="ko-KR" altLang="en-US" sz="20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과 열 두개로 나눈 십이지</a:t>
            </a:r>
            <a:r>
              <a:rPr lang="en-US" altLang="ko-KR" sz="20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(</a:t>
            </a:r>
            <a:r>
              <a:rPr lang="ko-KR" altLang="en-US" sz="20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땅의 기운</a:t>
            </a:r>
            <a:r>
              <a:rPr lang="en-US" altLang="ko-KR" sz="20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)</a:t>
            </a:r>
            <a:r>
              <a:rPr lang="ko-KR" altLang="en-US" sz="20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이 번갈아 모여 갑오</a:t>
            </a:r>
            <a:r>
              <a:rPr lang="en-US" altLang="ko-KR" sz="20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, </a:t>
            </a:r>
            <a:r>
              <a:rPr lang="ko-KR" altLang="en-US" sz="20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을미 등의 해 이름이 나옵니다</a:t>
            </a:r>
            <a:r>
              <a:rPr lang="en-US" altLang="ko-KR" sz="20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. 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2876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B55F3-63F7-4768-B346-52EA7C6E7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008112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ko-KR" altLang="en-US" sz="54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내가 태어난 해의 이름은</a:t>
            </a:r>
            <a:r>
              <a:rPr lang="en-US" altLang="ko-KR" dirty="0"/>
              <a:t>?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8E96D6E-601D-456D-92DE-EF799B42CC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880897"/>
              </p:ext>
            </p:extLst>
          </p:nvPr>
        </p:nvGraphicFramePr>
        <p:xfrm>
          <a:off x="179512" y="1223190"/>
          <a:ext cx="8748970" cy="4392486"/>
        </p:xfrm>
        <a:graphic>
          <a:graphicData uri="http://schemas.openxmlformats.org/drawingml/2006/table">
            <a:tbl>
              <a:tblPr firstRow="1" firstCol="1" bandRow="1"/>
              <a:tblGrid>
                <a:gridCol w="839101">
                  <a:extLst>
                    <a:ext uri="{9D8B030D-6E8A-4147-A177-3AD203B41FA5}">
                      <a16:colId xmlns:a16="http://schemas.microsoft.com/office/drawing/2014/main" val="1283300195"/>
                    </a:ext>
                  </a:extLst>
                </a:gridCol>
                <a:gridCol w="803097">
                  <a:extLst>
                    <a:ext uri="{9D8B030D-6E8A-4147-A177-3AD203B41FA5}">
                      <a16:colId xmlns:a16="http://schemas.microsoft.com/office/drawing/2014/main" val="1504433310"/>
                    </a:ext>
                  </a:extLst>
                </a:gridCol>
                <a:gridCol w="802167">
                  <a:extLst>
                    <a:ext uri="{9D8B030D-6E8A-4147-A177-3AD203B41FA5}">
                      <a16:colId xmlns:a16="http://schemas.microsoft.com/office/drawing/2014/main" val="262449194"/>
                    </a:ext>
                  </a:extLst>
                </a:gridCol>
                <a:gridCol w="689436">
                  <a:extLst>
                    <a:ext uri="{9D8B030D-6E8A-4147-A177-3AD203B41FA5}">
                      <a16:colId xmlns:a16="http://schemas.microsoft.com/office/drawing/2014/main" val="428373989"/>
                    </a:ext>
                  </a:extLst>
                </a:gridCol>
                <a:gridCol w="685709">
                  <a:extLst>
                    <a:ext uri="{9D8B030D-6E8A-4147-A177-3AD203B41FA5}">
                      <a16:colId xmlns:a16="http://schemas.microsoft.com/office/drawing/2014/main" val="747366180"/>
                    </a:ext>
                  </a:extLst>
                </a:gridCol>
                <a:gridCol w="655895">
                  <a:extLst>
                    <a:ext uri="{9D8B030D-6E8A-4147-A177-3AD203B41FA5}">
                      <a16:colId xmlns:a16="http://schemas.microsoft.com/office/drawing/2014/main" val="794017679"/>
                    </a:ext>
                  </a:extLst>
                </a:gridCol>
                <a:gridCol w="745175">
                  <a:extLst>
                    <a:ext uri="{9D8B030D-6E8A-4147-A177-3AD203B41FA5}">
                      <a16:colId xmlns:a16="http://schemas.microsoft.com/office/drawing/2014/main" val="917283287"/>
                    </a:ext>
                  </a:extLst>
                </a:gridCol>
                <a:gridCol w="680277">
                  <a:extLst>
                    <a:ext uri="{9D8B030D-6E8A-4147-A177-3AD203B41FA5}">
                      <a16:colId xmlns:a16="http://schemas.microsoft.com/office/drawing/2014/main" val="1579121999"/>
                    </a:ext>
                  </a:extLst>
                </a:gridCol>
                <a:gridCol w="754650">
                  <a:extLst>
                    <a:ext uri="{9D8B030D-6E8A-4147-A177-3AD203B41FA5}">
                      <a16:colId xmlns:a16="http://schemas.microsoft.com/office/drawing/2014/main" val="3706901756"/>
                    </a:ext>
                  </a:extLst>
                </a:gridCol>
                <a:gridCol w="718318">
                  <a:extLst>
                    <a:ext uri="{9D8B030D-6E8A-4147-A177-3AD203B41FA5}">
                      <a16:colId xmlns:a16="http://schemas.microsoft.com/office/drawing/2014/main" val="2758520205"/>
                    </a:ext>
                  </a:extLst>
                </a:gridCol>
                <a:gridCol w="707137">
                  <a:extLst>
                    <a:ext uri="{9D8B030D-6E8A-4147-A177-3AD203B41FA5}">
                      <a16:colId xmlns:a16="http://schemas.microsoft.com/office/drawing/2014/main" val="1884817231"/>
                    </a:ext>
                  </a:extLst>
                </a:gridCol>
                <a:gridCol w="668008">
                  <a:extLst>
                    <a:ext uri="{9D8B030D-6E8A-4147-A177-3AD203B41FA5}">
                      <a16:colId xmlns:a16="http://schemas.microsoft.com/office/drawing/2014/main" val="1260890739"/>
                    </a:ext>
                  </a:extLst>
                </a:gridCol>
              </a:tblGrid>
              <a:tr h="397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자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축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인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묘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진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사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오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미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해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428981"/>
                  </a:ext>
                </a:extLst>
              </a:tr>
              <a:tr h="6244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경</a:t>
                      </a:r>
                      <a:r>
                        <a:rPr lang="ko-K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 </a:t>
                      </a:r>
                      <a:endParaRPr lang="en-US" altLang="ko-K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신 </a:t>
                      </a:r>
                      <a:endParaRPr lang="en-US" altLang="ko-KR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임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계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갑</a:t>
                      </a:r>
                      <a:endParaRPr lang="en-US" altLang="ko-KR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을</a:t>
                      </a:r>
                      <a:r>
                        <a:rPr lang="ko-K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 </a:t>
                      </a:r>
                      <a:endParaRPr lang="en-US" altLang="ko-K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병</a:t>
                      </a:r>
                      <a:r>
                        <a:rPr lang="ko-K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 </a:t>
                      </a:r>
                      <a:endParaRPr lang="en-US" altLang="ko-K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정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무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기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경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신</a:t>
                      </a:r>
                      <a:endParaRPr lang="en-US" altLang="ko-KR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790732"/>
                  </a:ext>
                </a:extLst>
              </a:tr>
              <a:tr h="6244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임</a:t>
                      </a:r>
                      <a:endParaRPr lang="en-US" altLang="ko-KR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계</a:t>
                      </a:r>
                      <a:endParaRPr lang="en-US" altLang="ko-KR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갑</a:t>
                      </a:r>
                      <a:r>
                        <a:rPr lang="ko-K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 </a:t>
                      </a:r>
                      <a:endParaRPr lang="en-US" altLang="ko-K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을</a:t>
                      </a:r>
                      <a:r>
                        <a:rPr lang="ko-K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 </a:t>
                      </a:r>
                      <a:endParaRPr lang="en-US" altLang="ko-K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병</a:t>
                      </a:r>
                      <a:endParaRPr lang="en-US" altLang="ko-KR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정</a:t>
                      </a:r>
                      <a:r>
                        <a:rPr lang="ko-K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 </a:t>
                      </a:r>
                      <a:endParaRPr lang="en-US" altLang="ko-K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무 </a:t>
                      </a:r>
                      <a:endParaRPr lang="en-US" altLang="ko-KR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기</a:t>
                      </a:r>
                      <a:r>
                        <a:rPr lang="ko-K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 </a:t>
                      </a:r>
                      <a:endParaRPr lang="en-US" altLang="ko-K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경</a:t>
                      </a:r>
                      <a:r>
                        <a:rPr lang="ko-K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 </a:t>
                      </a:r>
                      <a:endParaRPr lang="en-US" altLang="ko-K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신</a:t>
                      </a:r>
                      <a:r>
                        <a:rPr lang="ko-K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 </a:t>
                      </a:r>
                      <a:endParaRPr lang="en-US" altLang="ko-K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임</a:t>
                      </a:r>
                      <a:endParaRPr lang="en-US" altLang="ko-KR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계 </a:t>
                      </a:r>
                      <a:endParaRPr lang="en-US" altLang="ko-KR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019052"/>
                  </a:ext>
                </a:extLst>
              </a:tr>
              <a:tr h="6244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갑</a:t>
                      </a:r>
                      <a:endParaRPr lang="en-US" altLang="ko-KR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을</a:t>
                      </a:r>
                      <a:r>
                        <a:rPr lang="ko-K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 </a:t>
                      </a:r>
                      <a:endParaRPr lang="en-US" altLang="ko-K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병</a:t>
                      </a:r>
                      <a:r>
                        <a:rPr lang="ko-K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 </a:t>
                      </a:r>
                      <a:endParaRPr lang="en-US" altLang="ko-K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정</a:t>
                      </a:r>
                      <a:r>
                        <a:rPr lang="ko-K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 </a:t>
                      </a:r>
                      <a:endParaRPr lang="en-US" altLang="ko-K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무</a:t>
                      </a:r>
                      <a:r>
                        <a:rPr lang="ko-K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 </a:t>
                      </a:r>
                      <a:endParaRPr lang="en-US" altLang="ko-K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기</a:t>
                      </a:r>
                      <a:r>
                        <a:rPr lang="ko-K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 </a:t>
                      </a:r>
                      <a:endParaRPr lang="en-US" altLang="ko-K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경 </a:t>
                      </a:r>
                      <a:endParaRPr lang="en-US" altLang="ko-KR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신 </a:t>
                      </a:r>
                      <a:endParaRPr lang="en-US" altLang="ko-KR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임</a:t>
                      </a:r>
                      <a:endParaRPr lang="en-US" altLang="ko-KR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계 </a:t>
                      </a:r>
                      <a:endParaRPr lang="en-US" altLang="ko-KR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갑</a:t>
                      </a:r>
                      <a:r>
                        <a:rPr lang="ko-K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 </a:t>
                      </a:r>
                      <a:endParaRPr lang="en-US" altLang="ko-K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을 </a:t>
                      </a:r>
                      <a:endParaRPr lang="en-US" altLang="ko-KR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665664"/>
                  </a:ext>
                </a:extLst>
              </a:tr>
              <a:tr h="6244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병</a:t>
                      </a:r>
                      <a:r>
                        <a:rPr lang="ko-K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 </a:t>
                      </a:r>
                      <a:endParaRPr lang="en-US" altLang="ko-K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정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무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기</a:t>
                      </a:r>
                      <a:r>
                        <a:rPr lang="ko-K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 </a:t>
                      </a:r>
                      <a:endParaRPr lang="en-US" altLang="ko-K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경</a:t>
                      </a:r>
                      <a:r>
                        <a:rPr lang="ko-K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 </a:t>
                      </a:r>
                      <a:endParaRPr lang="en-US" altLang="ko-K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신</a:t>
                      </a:r>
                      <a:r>
                        <a:rPr lang="ko-K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 </a:t>
                      </a:r>
                      <a:endParaRPr lang="en-US" altLang="ko-K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임</a:t>
                      </a:r>
                      <a:r>
                        <a:rPr lang="ko-K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 </a:t>
                      </a:r>
                      <a:endParaRPr lang="en-US" altLang="ko-K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계</a:t>
                      </a:r>
                      <a:r>
                        <a:rPr lang="ko-K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 </a:t>
                      </a:r>
                      <a:endParaRPr lang="en-US" altLang="ko-K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갑</a:t>
                      </a:r>
                      <a:r>
                        <a:rPr lang="ko-K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 </a:t>
                      </a:r>
                      <a:endParaRPr lang="en-US" altLang="ko-K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을 </a:t>
                      </a:r>
                      <a:endParaRPr lang="en-US" altLang="ko-KR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병</a:t>
                      </a:r>
                      <a:r>
                        <a:rPr lang="ko-K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 </a:t>
                      </a:r>
                      <a:endParaRPr lang="en-US" altLang="ko-K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정</a:t>
                      </a:r>
                      <a:r>
                        <a:rPr lang="ko-K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 </a:t>
                      </a:r>
                      <a:endParaRPr lang="en-US" altLang="ko-K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6912621"/>
                  </a:ext>
                </a:extLst>
              </a:tr>
              <a:tr h="6244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무</a:t>
                      </a:r>
                      <a:r>
                        <a:rPr lang="ko-K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 </a:t>
                      </a:r>
                      <a:endParaRPr lang="en-US" altLang="ko-K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기</a:t>
                      </a:r>
                      <a:r>
                        <a:rPr lang="ko-K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 </a:t>
                      </a:r>
                      <a:endParaRPr lang="en-US" altLang="ko-K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경</a:t>
                      </a:r>
                      <a:endParaRPr lang="en-US" altLang="ko-KR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신</a:t>
                      </a:r>
                      <a:r>
                        <a:rPr lang="ko-K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 </a:t>
                      </a:r>
                      <a:endParaRPr lang="en-US" altLang="ko-K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임</a:t>
                      </a:r>
                      <a:endParaRPr lang="en-US" altLang="ko-KR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계</a:t>
                      </a:r>
                      <a:r>
                        <a:rPr lang="ko-K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 </a:t>
                      </a:r>
                      <a:endParaRPr lang="en-US" altLang="ko-K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갑</a:t>
                      </a:r>
                      <a:r>
                        <a:rPr lang="ko-K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 </a:t>
                      </a:r>
                      <a:endParaRPr lang="en-US" altLang="ko-K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을</a:t>
                      </a:r>
                      <a:r>
                        <a:rPr lang="ko-K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 </a:t>
                      </a:r>
                      <a:endParaRPr lang="en-US" altLang="ko-K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병</a:t>
                      </a:r>
                      <a:r>
                        <a:rPr lang="ko-K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 </a:t>
                      </a:r>
                      <a:endParaRPr lang="en-US" altLang="ko-K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정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무</a:t>
                      </a:r>
                      <a:r>
                        <a:rPr lang="ko-K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 </a:t>
                      </a:r>
                      <a:endParaRPr lang="en-US" altLang="ko-K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기</a:t>
                      </a:r>
                      <a:r>
                        <a:rPr lang="ko-K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Batang" panose="02030600000101010101" pitchFamily="18" charset="-127"/>
                        </a:rPr>
                        <a:t> </a:t>
                      </a:r>
                      <a:endParaRPr lang="en-US" altLang="ko-KR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Batang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17124"/>
                  </a:ext>
                </a:extLst>
              </a:tr>
              <a:tr h="8730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쥐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호랑이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토끼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용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뱀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말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양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원숭이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닭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개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돼지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704435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B8CD3F8-EE6B-4FC0-85DC-F6D0CE2B15D0}"/>
              </a:ext>
            </a:extLst>
          </p:cNvPr>
          <p:cNvSpPr/>
          <p:nvPr/>
        </p:nvSpPr>
        <p:spPr>
          <a:xfrm>
            <a:off x="0" y="5733256"/>
            <a:ext cx="9143999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문</a:t>
            </a:r>
            <a:r>
              <a:rPr lang="en-US" altLang="ko-KR" sz="24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)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2007</a:t>
            </a:r>
            <a:r>
              <a:rPr lang="ko-KR" altLang="en-US" sz="24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년에 태어난 나는 무슨 해에 태어났고 무슨 띠 일까요</a:t>
            </a:r>
            <a:r>
              <a:rPr lang="en-US" altLang="ko-KR" sz="24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?</a:t>
            </a:r>
            <a:r>
              <a:rPr lang="ko-KR" altLang="en-US" sz="24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정해년</a:t>
            </a:r>
            <a:r>
              <a:rPr lang="en-US" altLang="ko-KR" sz="24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, </a:t>
            </a:r>
            <a:r>
              <a:rPr lang="ko-KR" altLang="en-US" sz="24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돼지띠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FA7ACD-7EE6-4FE3-8E87-54E523E5B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6201308"/>
            <a:ext cx="585267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37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42"/>
          <a:stretch/>
        </p:blipFill>
        <p:spPr>
          <a:xfrm>
            <a:off x="0" y="6696222"/>
            <a:ext cx="9144000" cy="18916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t="3282" r="82308" b="79487"/>
          <a:stretch/>
        </p:blipFill>
        <p:spPr>
          <a:xfrm>
            <a:off x="0" y="0"/>
            <a:ext cx="1617785" cy="14067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656" y="197292"/>
            <a:ext cx="663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설날 음식</a:t>
            </a:r>
            <a:r>
              <a:rPr lang="en-US" altLang="ko-KR" sz="60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-</a:t>
            </a:r>
            <a:r>
              <a:rPr lang="ko-KR" altLang="en-US" sz="60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떡국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262C0F-53BA-4587-96F7-BDD028CC462D}"/>
              </a:ext>
            </a:extLst>
          </p:cNvPr>
          <p:cNvSpPr/>
          <p:nvPr/>
        </p:nvSpPr>
        <p:spPr>
          <a:xfrm>
            <a:off x="683568" y="1373405"/>
            <a:ext cx="7776864" cy="4968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40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유래</a:t>
            </a:r>
            <a:r>
              <a:rPr lang="en-US" altLang="ko-KR" sz="40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-</a:t>
            </a:r>
            <a:r>
              <a:rPr lang="ko-KR" altLang="en-US" sz="40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동국세시기</a:t>
            </a:r>
            <a:r>
              <a:rPr lang="en-US" altLang="ko-KR" sz="40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,</a:t>
            </a:r>
            <a:r>
              <a:rPr lang="ko-KR" altLang="en-US" sz="40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 열양세시기</a:t>
            </a:r>
            <a:endParaRPr lang="en-US" altLang="ko-KR" sz="4000" b="1" dirty="0">
              <a:solidFill>
                <a:schemeClr val="accent2">
                  <a:lumMod val="50000"/>
                </a:schemeClr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  <a:p>
            <a:r>
              <a:rPr lang="ko-KR" altLang="en-US" sz="32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오래 전 부터 명절에 먹어온 음식이다</a:t>
            </a:r>
            <a:r>
              <a:rPr lang="en-US" altLang="ko-KR" sz="32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40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떡국을 먹는 이유</a:t>
            </a:r>
          </a:p>
          <a:p>
            <a:r>
              <a:rPr lang="en-US" altLang="ko-KR" sz="32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1. </a:t>
            </a:r>
            <a:r>
              <a:rPr lang="ko-KR" altLang="en-US" sz="32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장수를 기원하며 떡국을 먹었다</a:t>
            </a:r>
            <a:r>
              <a:rPr lang="en-US" altLang="ko-KR" sz="32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.</a:t>
            </a:r>
          </a:p>
          <a:p>
            <a:r>
              <a:rPr lang="en-US" altLang="ko-KR" sz="32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2. </a:t>
            </a:r>
            <a:r>
              <a:rPr lang="ko-KR" altLang="en-US" sz="32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흰색 음식처럼 밝은 한 해를 </a:t>
            </a:r>
            <a:endParaRPr lang="en-US" altLang="ko-KR" sz="3200" b="1" dirty="0">
              <a:solidFill>
                <a:schemeClr val="accent2">
                  <a:lumMod val="50000"/>
                </a:schemeClr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  <a:p>
            <a:r>
              <a:rPr lang="en-US" altLang="ko-KR" sz="32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   </a:t>
            </a:r>
            <a:r>
              <a:rPr lang="ko-KR" altLang="en-US" sz="32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보내라는 의미로 떡국을 먹었다</a:t>
            </a:r>
            <a:r>
              <a:rPr lang="en-US" altLang="ko-KR" sz="32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.</a:t>
            </a:r>
          </a:p>
          <a:p>
            <a:r>
              <a:rPr lang="en-US" altLang="ko-KR" sz="32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3. </a:t>
            </a:r>
            <a:r>
              <a:rPr lang="ko-KR" altLang="en-US" sz="32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부자가 되라는 의미로 떡국을 먹었다</a:t>
            </a:r>
            <a:r>
              <a:rPr lang="en-US" altLang="ko-KR" sz="32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.</a:t>
            </a:r>
          </a:p>
          <a:p>
            <a:r>
              <a:rPr lang="en-US" altLang="ko-KR" sz="32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4. </a:t>
            </a:r>
            <a:r>
              <a:rPr lang="ko-KR" altLang="en-US" sz="32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봄을 맞이하고 풍요를 기원하고 </a:t>
            </a:r>
            <a:endParaRPr lang="en-US" altLang="ko-KR" sz="3200" b="1" dirty="0">
              <a:solidFill>
                <a:schemeClr val="accent2">
                  <a:lumMod val="50000"/>
                </a:schemeClr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  <a:p>
            <a:r>
              <a:rPr lang="en-US" altLang="ko-KR" sz="32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   </a:t>
            </a:r>
            <a:r>
              <a:rPr lang="ko-KR" altLang="en-US" sz="32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풍년을 비는 마음으로 떡국을 먹었다</a:t>
            </a:r>
            <a:r>
              <a:rPr lang="en-US" altLang="ko-KR" sz="32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632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36512" y="1255829"/>
            <a:ext cx="4942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o-KR" altLang="en-US" sz="24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함경도</a:t>
            </a:r>
            <a:r>
              <a:rPr lang="en-US" altLang="ko-KR" sz="24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·</a:t>
            </a:r>
            <a:r>
              <a:rPr lang="ko-KR" altLang="en-US" sz="24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평안도</a:t>
            </a:r>
            <a:r>
              <a:rPr lang="en-US" altLang="ko-KR" sz="24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·</a:t>
            </a:r>
            <a:r>
              <a:rPr lang="ko-KR" altLang="en-US" sz="24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황해도 북부지방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1729696"/>
            <a:ext cx="593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Text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9731" y="4100310"/>
            <a:ext cx="3169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강원도의 떡국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8869" y="4075327"/>
            <a:ext cx="3724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경상남도 통영의 </a:t>
            </a:r>
            <a:r>
              <a:rPr lang="ko-KR" altLang="en-US" sz="2400" b="1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굴 떡국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21353" y="2070140"/>
            <a:ext cx="593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Text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21353" y="4561975"/>
            <a:ext cx="593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Text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3353" y="4576795"/>
            <a:ext cx="593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Text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4806" y="1248129"/>
            <a:ext cx="3381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황해도 개성지방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t="3282" r="82308" b="79487"/>
          <a:stretch/>
        </p:blipFill>
        <p:spPr>
          <a:xfrm>
            <a:off x="107504" y="0"/>
            <a:ext cx="1510281" cy="14067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64468" y="142627"/>
            <a:ext cx="7139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b="1" dirty="0">
                <a:solidFill>
                  <a:schemeClr val="accent2">
                    <a:lumMod val="50000"/>
                  </a:schemeClr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지방별 이색 떡국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CEBE27-3AA2-42ED-8D78-E009FBE29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525" y="1818497"/>
            <a:ext cx="2736304" cy="18940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8AD248-BDD7-4C3D-883A-C2922DDBE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657" y="1818497"/>
            <a:ext cx="2854703" cy="18858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777FA5-E5D5-49CC-B60B-C5CAA0E76D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526" y="4662604"/>
            <a:ext cx="2736304" cy="18375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1A3279F-068E-471A-9A00-ECFC587BC7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7658" y="4576795"/>
            <a:ext cx="2854702" cy="183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65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2693</TotalTime>
  <Words>334</Words>
  <Application>Microsoft Office PowerPoint</Application>
  <PresentationFormat>On-screen Show (4:3)</PresentationFormat>
  <Paragraphs>182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Batang</vt:lpstr>
      <vt:lpstr>BatangChe</vt:lpstr>
      <vt:lpstr>Gulim</vt:lpstr>
      <vt:lpstr>맑은 고딕</vt:lpstr>
      <vt:lpstr>맑은 고딕</vt:lpstr>
      <vt:lpstr>나눔명조</vt:lpstr>
      <vt:lpstr>Arial</vt:lpstr>
      <vt:lpstr>Calibri</vt:lpstr>
      <vt:lpstr>Times New Roman</vt:lpstr>
      <vt:lpstr>Office 테마</vt:lpstr>
      <vt:lpstr>PowerPoint Presentation</vt:lpstr>
      <vt:lpstr>설날</vt:lpstr>
      <vt:lpstr>올해는 무슨 띠의 해 일까요?</vt:lpstr>
      <vt:lpstr>띠에 관해 알아봅시다</vt:lpstr>
      <vt:lpstr>해의 이름은 어떻게?</vt:lpstr>
      <vt:lpstr>내가 태어난 해의 이름은?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Sunmi Yoon</cp:lastModifiedBy>
  <cp:revision>27</cp:revision>
  <dcterms:created xsi:type="dcterms:W3CDTF">2015-03-14T03:12:18Z</dcterms:created>
  <dcterms:modified xsi:type="dcterms:W3CDTF">2017-11-07T16:24:45Z</dcterms:modified>
</cp:coreProperties>
</file>