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1" r:id="rId4"/>
    <p:sldId id="269" r:id="rId5"/>
    <p:sldId id="270" r:id="rId6"/>
    <p:sldId id="275" r:id="rId7"/>
    <p:sldId id="279" r:id="rId8"/>
    <p:sldId id="272" r:id="rId9"/>
    <p:sldId id="273" r:id="rId10"/>
    <p:sldId id="280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3043-AD73-4D81-A6A8-B7D261C95912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A013-5745-4150-97FC-306F295A6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DA013-5745-4150-97FC-306F295A6F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7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3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6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EC10-4945-4501-8544-B1E6C476492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F8441-BC34-4796-A1F2-6577C84CB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2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eN8kLp7X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D%95%98%EC%99%80%EC%9D%B4_%EC%A3%B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s://ko.wikipedia.org/wiki/%EC%82%AC%EC%A7%84" TargetMode="External"/><Relationship Id="rId4" Type="http://schemas.openxmlformats.org/officeDocument/2006/relationships/hyperlink" Target="https://ko.wikipedia.org/wiki/%EC%A1%B0%EC%84%A0%EC%9D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Sen_AvdqZ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2149-8EB8-41B8-8513-4AB7537E0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2"/>
            <a:ext cx="9001462" cy="2881601"/>
          </a:xfrm>
        </p:spPr>
        <p:txBody>
          <a:bodyPr>
            <a:normAutofit/>
          </a:bodyPr>
          <a:lstStyle/>
          <a:p>
            <a:r>
              <a:rPr lang="ko-KR" altLang="en-US" sz="8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한인 이민사 </a:t>
            </a:r>
            <a:endParaRPr lang="en-US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1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CA27-D95F-4D68-BD76-B3FFE1B5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1549" y="1"/>
            <a:ext cx="3838314" cy="1066800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민족의식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6BD1-9B60-44D9-B0AA-99B9C682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665"/>
            <a:ext cx="11267557" cy="500953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</a:rPr>
              <a:t> 1910</a:t>
            </a:r>
            <a:r>
              <a:rPr lang="ko-KR" altLang="en-US" sz="2800" dirty="0">
                <a:effectLst/>
              </a:rPr>
              <a:t>년대 독립자금</a:t>
            </a:r>
            <a:r>
              <a:rPr lang="en-US" altLang="ko-KR" sz="2800" dirty="0">
                <a:effectLst/>
              </a:rPr>
              <a:t>(2.5million </a:t>
            </a:r>
            <a:r>
              <a:rPr lang="ko-KR" altLang="en-US" sz="2800" dirty="0">
                <a:effectLst/>
              </a:rPr>
              <a:t>달러</a:t>
            </a:r>
            <a:r>
              <a:rPr lang="en-US" altLang="ko-KR" sz="2800" dirty="0">
                <a:effectLst/>
              </a:rPr>
              <a:t>)</a:t>
            </a:r>
            <a:r>
              <a:rPr lang="ko-KR" altLang="en-US" sz="2800" dirty="0">
                <a:effectLst/>
              </a:rPr>
              <a:t> 모금 </a:t>
            </a:r>
            <a:r>
              <a:rPr lang="en-US" altLang="ko-KR" sz="2800" dirty="0">
                <a:effectLst/>
              </a:rPr>
              <a:t>-</a:t>
            </a:r>
            <a:r>
              <a:rPr lang="ko-KR" altLang="en-US" sz="2800" dirty="0">
                <a:effectLst/>
              </a:rPr>
              <a:t> 광복군 지원 </a:t>
            </a:r>
            <a:endParaRPr lang="en-US" altLang="ko-KR" sz="2800" dirty="0">
              <a:effectLst/>
            </a:endParaRPr>
          </a:p>
          <a:p>
            <a:pPr marL="0" lvl="0" indent="0">
              <a:buNone/>
            </a:pPr>
            <a:r>
              <a:rPr lang="en-US" altLang="ko-KR" sz="2800" dirty="0">
                <a:effectLst/>
              </a:rPr>
              <a:t>     (</a:t>
            </a:r>
            <a:r>
              <a:rPr lang="ko-KR" altLang="en-US" sz="2800" dirty="0">
                <a:effectLst/>
              </a:rPr>
              <a:t>당시 금액은 </a:t>
            </a:r>
            <a:r>
              <a:rPr lang="en-US" altLang="ko-KR" sz="2800" dirty="0">
                <a:effectLst/>
              </a:rPr>
              <a:t>2018</a:t>
            </a:r>
            <a:r>
              <a:rPr lang="ko-KR" altLang="en-US" sz="2800" dirty="0">
                <a:effectLst/>
              </a:rPr>
              <a:t>년 현재 약 </a:t>
            </a:r>
            <a:r>
              <a:rPr lang="en-US" altLang="ko-KR" sz="2800" dirty="0">
                <a:effectLst/>
              </a:rPr>
              <a:t>63.8million</a:t>
            </a:r>
            <a:r>
              <a:rPr lang="ko-KR" altLang="en-US" sz="2800" dirty="0">
                <a:effectLst/>
              </a:rPr>
              <a:t> 달러 가치</a:t>
            </a:r>
            <a:r>
              <a:rPr lang="en-US" altLang="ko-KR" sz="2800" dirty="0">
                <a:effectLst/>
              </a:rPr>
              <a:t>)</a:t>
            </a:r>
            <a:r>
              <a:rPr lang="ko-KR" altLang="en-US" sz="2800" dirty="0">
                <a:effectLst/>
              </a:rPr>
              <a:t> </a:t>
            </a:r>
            <a:endParaRPr lang="en-US" sz="28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</a:rPr>
              <a:t> 해외 독립운동가들의 주요한 활동 근거지가 됨 </a:t>
            </a:r>
            <a:endParaRPr lang="en-US" altLang="ko-KR" sz="280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4.jpg">
            <a:extLst>
              <a:ext uri="{FF2B5EF4-FFF2-40B4-BE49-F238E27FC236}">
                <a16:creationId xmlns:a16="http://schemas.microsoft.com/office/drawing/2014/main" id="{7224B9BB-B56B-449F-9283-FD6DF65AAD1A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649" y="2587858"/>
            <a:ext cx="7745296" cy="4165562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F78F67-314C-4701-972C-6B894328A3C9}"/>
              </a:ext>
            </a:extLst>
          </p:cNvPr>
          <p:cNvSpPr txBox="1"/>
          <p:nvPr/>
        </p:nvSpPr>
        <p:spPr>
          <a:xfrm>
            <a:off x="7910945" y="5276092"/>
            <a:ext cx="3804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독립금 공고서</a:t>
            </a:r>
            <a:r>
              <a:rPr lang="en-US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재미한족연합위원회 의사부</a:t>
            </a:r>
            <a:r>
              <a:rPr lang="en-US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왼쪽과 가운데</a:t>
            </a:r>
            <a:r>
              <a:rPr lang="en-US" b="1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</a:p>
          <a:p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재미한족연합위원회</a:t>
            </a:r>
            <a:r>
              <a:rPr lang="en-US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독립금예약서 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예약인 심연신</a:t>
            </a:r>
            <a:r>
              <a:rPr lang="en-US" b="1" dirty="0">
                <a:solidFill>
                  <a:srgbClr val="FF0000"/>
                </a:solidFill>
                <a:latin typeface="+mj-ea"/>
                <a:ea typeface="+mj-ea"/>
              </a:rPr>
              <a:t> $100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예약증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오른쪽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551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ì¡°êµ­ ê´ë³µì ì¡°ì§ì ì¼ë¡ íìí ì êµ­ë¨ì²´ì¤ì íëì¸ êµ­ë¯¼ ë¶ì¸í, ì¡°êµ­ ê´ë³µì ìí´ìë ë¨ëë¸ìì&lt;br&gt;êµ¬ë³ì´ ììë¤.">
            <a:extLst>
              <a:ext uri="{FF2B5EF4-FFF2-40B4-BE49-F238E27FC236}">
                <a16:creationId xmlns:a16="http://schemas.microsoft.com/office/drawing/2014/main" id="{63D765CF-9266-4449-8815-D13706204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7" y="2060614"/>
            <a:ext cx="6778037" cy="31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C6191-D93D-49F7-BB6E-490DD90F517E}"/>
              </a:ext>
            </a:extLst>
          </p:cNvPr>
          <p:cNvSpPr txBox="1"/>
          <p:nvPr/>
        </p:nvSpPr>
        <p:spPr>
          <a:xfrm>
            <a:off x="251247" y="5388672"/>
            <a:ext cx="652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+mn-ea"/>
              </a:rPr>
              <a:t>조국 광복을 조직적으로 후원한 애국단체중의 하나인 </a:t>
            </a:r>
            <a:endParaRPr lang="en-US" altLang="ko-KR" sz="2000" dirty="0">
              <a:latin typeface="+mn-ea"/>
            </a:endParaRPr>
          </a:p>
          <a:p>
            <a:pPr algn="ctr"/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국민 부인회</a:t>
            </a:r>
            <a:endParaRPr lang="en-US" altLang="ko-KR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8D5A81-6B2B-49B1-B9AA-8277F874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12"/>
            <a:ext cx="11655483" cy="1770537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사진 신부들의 적극적인 독립운동 참여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Image result for íìì´ ì¬ì± ëë¦½ ì´ëê°">
            <a:extLst>
              <a:ext uri="{FF2B5EF4-FFF2-40B4-BE49-F238E27FC236}">
                <a16:creationId xmlns:a16="http://schemas.microsoft.com/office/drawing/2014/main" id="{3F6A4AEC-A511-4CB0-B8A6-772FCFBF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79" y="2060614"/>
            <a:ext cx="4072047" cy="32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D74E52-0990-4F85-838F-6F8B9E38A087}"/>
              </a:ext>
            </a:extLst>
          </p:cNvPr>
          <p:cNvSpPr txBox="1"/>
          <p:nvPr/>
        </p:nvSpPr>
        <p:spPr>
          <a:xfrm>
            <a:off x="7786255" y="5514109"/>
            <a:ext cx="342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하와이 독립 운동가 전수산 지사</a:t>
            </a:r>
            <a:endParaRPr lang="en-US" altLang="ko-KR" b="1" dirty="0">
              <a:solidFill>
                <a:srgbClr val="FF0000"/>
              </a:solidFill>
            </a:endParaRPr>
          </a:p>
          <a:p>
            <a:r>
              <a:rPr lang="en-US" b="1" dirty="0"/>
              <a:t>              ( </a:t>
            </a:r>
            <a:r>
              <a:rPr lang="ko-KR" altLang="en-US" b="1" dirty="0"/>
              <a:t>앞줄 오른쪽 끝</a:t>
            </a:r>
            <a:r>
              <a:rPr lang="en-US" altLang="ko-KR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01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8AD5-2522-4091-A8ED-62FB2C2D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805" y="0"/>
            <a:ext cx="10353761" cy="1178950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대한 제국과 하와이의 위치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D29777-91D6-4893-848F-AB85AB02E56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2339890"/>
              </p:ext>
            </p:extLst>
          </p:nvPr>
        </p:nvGraphicFramePr>
        <p:xfrm>
          <a:off x="1303853" y="1178950"/>
          <a:ext cx="9584294" cy="549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Bitmap Image" r:id="rId3" imgW="5563377" imgH="3191320" progId="Paint.Picture">
                  <p:embed/>
                </p:oleObj>
              </mc:Choice>
              <mc:Fallback>
                <p:oleObj name="Bitmap Image" r:id="rId3" imgW="5563377" imgH="319132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8CAC247-00E4-445D-92E6-C64D115761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853" y="1178950"/>
                        <a:ext cx="9584294" cy="5497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7122D4-CE34-4673-835F-AAF6D4A5468F}"/>
              </a:ext>
            </a:extLst>
          </p:cNvPr>
          <p:cNvCxnSpPr/>
          <p:nvPr/>
        </p:nvCxnSpPr>
        <p:spPr>
          <a:xfrm>
            <a:off x="5102942" y="3642852"/>
            <a:ext cx="1932039" cy="4719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5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F62A-07C1-4A2A-A388-B076091B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2508" y="0"/>
            <a:ext cx="12192000" cy="1326321"/>
          </a:xfrm>
        </p:spPr>
        <p:txBody>
          <a:bodyPr>
            <a:noAutofit/>
          </a:bodyPr>
          <a:lstStyle/>
          <a:p>
            <a:r>
              <a:rPr lang="ko-KR" altLang="en-US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초기 하와이 한민 이민 사회의 생활상</a:t>
            </a:r>
            <a:endParaRPr lang="en-US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19349-C3F6-4A70-BBE7-1465CC4E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96063"/>
            <a:ext cx="11754464" cy="402764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  <a:latin typeface="+mn-ea"/>
              </a:rPr>
              <a:t>음식</a:t>
            </a:r>
            <a:r>
              <a:rPr lang="en-US" sz="2800" dirty="0">
                <a:effectLst/>
                <a:latin typeface="+mn-ea"/>
              </a:rPr>
              <a:t> : </a:t>
            </a:r>
            <a:r>
              <a:rPr lang="ko-KR" altLang="en-US" sz="2800" dirty="0">
                <a:effectLst/>
                <a:latin typeface="+mn-ea"/>
              </a:rPr>
              <a:t>직접 야채를 경작하여 김치등 한식을 만들어 먹음</a:t>
            </a:r>
            <a:endParaRPr lang="en-US" sz="2800" dirty="0">
              <a:effectLst/>
              <a:latin typeface="+mn-ea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  <a:latin typeface="+mn-ea"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  <a:latin typeface="+mn-ea"/>
              </a:rPr>
              <a:t>노동</a:t>
            </a:r>
            <a:r>
              <a:rPr lang="en-US" sz="2800" dirty="0">
                <a:effectLst/>
                <a:latin typeface="+mn-ea"/>
              </a:rPr>
              <a:t> : </a:t>
            </a:r>
            <a:r>
              <a:rPr lang="ko-KR" altLang="en-US" sz="2800" dirty="0">
                <a:effectLst/>
                <a:latin typeface="+mn-ea"/>
              </a:rPr>
              <a:t>대부분이 사탕수수농장의 힘든 노동</a:t>
            </a:r>
            <a:endParaRPr lang="en-US" sz="2800" dirty="0">
              <a:effectLst/>
              <a:latin typeface="+mn-ea"/>
            </a:endParaRPr>
          </a:p>
          <a:p>
            <a:pPr marL="0" indent="0">
              <a:buNone/>
            </a:pPr>
            <a:r>
              <a:rPr lang="en-US" sz="2800" dirty="0">
                <a:effectLst/>
                <a:latin typeface="+mn-ea"/>
              </a:rPr>
              <a:t>      </a:t>
            </a:r>
            <a:r>
              <a:rPr lang="ko-KR" altLang="en-US" sz="2800" dirty="0">
                <a:effectLst/>
                <a:latin typeface="+mn-ea"/>
              </a:rPr>
              <a:t>주</a:t>
            </a:r>
            <a:r>
              <a:rPr lang="en-US" sz="2800" dirty="0">
                <a:effectLst/>
                <a:latin typeface="+mn-ea"/>
              </a:rPr>
              <a:t> 6</a:t>
            </a:r>
            <a:r>
              <a:rPr lang="ko-KR" altLang="en-US" sz="2800" dirty="0">
                <a:effectLst/>
                <a:latin typeface="+mn-ea"/>
              </a:rPr>
              <a:t>일</a:t>
            </a:r>
            <a:r>
              <a:rPr lang="en-US" sz="2800" dirty="0">
                <a:effectLst/>
                <a:latin typeface="+mn-ea"/>
              </a:rPr>
              <a:t>  </a:t>
            </a:r>
            <a:r>
              <a:rPr lang="ko-KR" altLang="en-US" sz="2800" dirty="0">
                <a:effectLst/>
                <a:latin typeface="+mn-ea"/>
              </a:rPr>
              <a:t>하루</a:t>
            </a:r>
            <a:r>
              <a:rPr lang="en-US" sz="2800" dirty="0">
                <a:effectLst/>
                <a:latin typeface="+mn-ea"/>
              </a:rPr>
              <a:t> 10</a:t>
            </a:r>
            <a:r>
              <a:rPr lang="ko-KR" altLang="en-US" sz="2800" dirty="0">
                <a:effectLst/>
                <a:latin typeface="+mn-ea"/>
              </a:rPr>
              <a:t>시간</a:t>
            </a:r>
            <a:r>
              <a:rPr lang="en-US" altLang="ko-KR" sz="2800" dirty="0">
                <a:effectLst/>
                <a:latin typeface="+mn-ea"/>
              </a:rPr>
              <a:t>, </a:t>
            </a:r>
            <a:r>
              <a:rPr lang="en-US" sz="2800" dirty="0">
                <a:effectLst/>
                <a:latin typeface="+mn-ea"/>
              </a:rPr>
              <a:t> $16</a:t>
            </a:r>
            <a:r>
              <a:rPr lang="ko-KR" altLang="en-US" sz="2800" dirty="0">
                <a:effectLst/>
                <a:latin typeface="+mn-ea"/>
              </a:rPr>
              <a:t>의 월급 </a:t>
            </a:r>
            <a:r>
              <a:rPr lang="en-US" sz="2800" dirty="0">
                <a:effectLst/>
                <a:latin typeface="+mn-ea"/>
              </a:rPr>
              <a:t>(</a:t>
            </a:r>
            <a:r>
              <a:rPr lang="ko-KR" altLang="en-US" sz="2800" dirty="0">
                <a:effectLst/>
                <a:latin typeface="+mn-ea"/>
              </a:rPr>
              <a:t>당시 본토 미국인 평균 월급 </a:t>
            </a:r>
            <a:r>
              <a:rPr lang="en-US" sz="2800" dirty="0">
                <a:effectLst/>
                <a:latin typeface="+mn-ea"/>
              </a:rPr>
              <a:t>$36 )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  <a:latin typeface="+mn-ea"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  <a:latin typeface="+mn-ea"/>
              </a:rPr>
              <a:t>결혼문제</a:t>
            </a:r>
            <a:r>
              <a:rPr lang="en-US" sz="2800" dirty="0">
                <a:effectLst/>
                <a:latin typeface="+mn-ea"/>
              </a:rPr>
              <a:t>  : </a:t>
            </a:r>
            <a:r>
              <a:rPr lang="ko-KR" altLang="en-US" sz="2800" dirty="0">
                <a:effectLst/>
                <a:latin typeface="+mn-ea"/>
              </a:rPr>
              <a:t>성비 불균형으로 사진결혼을 할 수 밖에 없었음</a:t>
            </a:r>
            <a:endParaRPr lang="en-US" sz="2800" dirty="0">
              <a:effectLst/>
              <a:latin typeface="+mn-ea"/>
            </a:endParaRPr>
          </a:p>
          <a:p>
            <a:pPr marL="633413" indent="-633413">
              <a:buNone/>
            </a:pPr>
            <a:r>
              <a:rPr lang="ko-KR" altLang="en-US" sz="2800" dirty="0">
                <a:effectLst/>
                <a:latin typeface="+mn-ea"/>
              </a:rPr>
              <a:t>     </a:t>
            </a:r>
            <a:r>
              <a:rPr lang="en-US" altLang="ko-KR" sz="2800" dirty="0">
                <a:effectLst/>
                <a:latin typeface="+mn-ea"/>
              </a:rPr>
              <a:t>(</a:t>
            </a:r>
            <a:r>
              <a:rPr lang="ko-KR" altLang="en-US" sz="2800" dirty="0">
                <a:effectLst/>
                <a:latin typeface="+mn-ea"/>
              </a:rPr>
              <a:t>이때 본국에서 건너온 여성들이 민족교육과 독립운동에 중요한                                                        영향을 끼침</a:t>
            </a:r>
            <a:r>
              <a:rPr lang="en-US" sz="2800" dirty="0">
                <a:effectLst/>
                <a:latin typeface="+mn-ea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7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2553-4E95-4176-8CD1-8A66C6F1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3114" y="-12305"/>
            <a:ext cx="10353761" cy="1302327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초기 이민 사회의 생활 모습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íì¸ë¤ì´ íìì´ì ëì°©íì ë¹ì ì¬íììë°­ì ììíì¥ ëª¨ìµ.">
            <a:extLst>
              <a:ext uri="{FF2B5EF4-FFF2-40B4-BE49-F238E27FC236}">
                <a16:creationId xmlns:a16="http://schemas.microsoft.com/office/drawing/2014/main" id="{F7619066-BCA9-4F6A-B144-2A68E7F3FC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4" y="1110116"/>
            <a:ext cx="4403740" cy="29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íìì´ ì´ê¸° ì´ë¯¼ íì¸ë¤ì´ ê±°ì£¼íë ë§ì¬ì ëª¨ìµ ">
            <a:extLst>
              <a:ext uri="{FF2B5EF4-FFF2-40B4-BE49-F238E27FC236}">
                <a16:creationId xmlns:a16="http://schemas.microsoft.com/office/drawing/2014/main" id="{5FAB46F0-966C-4775-9820-D457F3E2063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56" y="4153604"/>
            <a:ext cx="42862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íì¸ë¤ì´ íìì´ì ëì°©íì ë¹ì ì¬íìì ë°­ì ìì íì¥ì ëª¨ìµ&lt;br&gt;&lt;br&gt;">
            <a:extLst>
              <a:ext uri="{FF2B5EF4-FFF2-40B4-BE49-F238E27FC236}">
                <a16:creationId xmlns:a16="http://schemas.microsoft.com/office/drawing/2014/main" id="{554185DE-42A6-46F1-8387-17A99AAC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28" y="1110115"/>
            <a:ext cx="4115819" cy="29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8A4404-D94C-414E-B97E-597654911D7A}"/>
              </a:ext>
            </a:extLst>
          </p:cNvPr>
          <p:cNvSpPr txBox="1"/>
          <p:nvPr/>
        </p:nvSpPr>
        <p:spPr>
          <a:xfrm>
            <a:off x="7644685" y="5691087"/>
            <a:ext cx="293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하와이 초기 이민 한인들이 거주했던 막사의 모습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CD20E-412F-422F-95BA-FED97D8BA0D6}"/>
              </a:ext>
            </a:extLst>
          </p:cNvPr>
          <p:cNvSpPr txBox="1"/>
          <p:nvPr/>
        </p:nvSpPr>
        <p:spPr>
          <a:xfrm>
            <a:off x="9626570" y="2828835"/>
            <a:ext cx="2565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+mn-ea"/>
              </a:rPr>
              <a:t>한인들이 하와이에 도착했을 당시 사탕수수밭의 작업현장 모습</a:t>
            </a:r>
            <a:r>
              <a:rPr lang="en-US" altLang="ko-KR" sz="2000" b="1" dirty="0">
                <a:solidFill>
                  <a:srgbClr val="FF0000"/>
                </a:solidFill>
                <a:latin typeface="+mn-ea"/>
              </a:rPr>
              <a:t>.</a:t>
            </a:r>
            <a:endParaRPr lang="en-US" sz="2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70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A9D2-FC40-4AD6-B41C-095A1BDA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0945" y="0"/>
            <a:ext cx="9438755" cy="1211943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초기 이민 생활상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FE5974A-BD54-41CF-9428-E9A6AC444E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1915" y="948706"/>
            <a:ext cx="10423394" cy="58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7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AC46-C5DA-45F8-BF24-CABF3C8C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304800"/>
            <a:ext cx="9919854" cy="5500255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ko-KR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altLang="ko-KR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ko-KR" altLang="en-US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사진 결혼</a:t>
            </a:r>
            <a:r>
              <a:rPr lang="en-US" altLang="ko-KR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(1910</a:t>
            </a:r>
            <a:r>
              <a:rPr lang="ko-KR" altLang="en-US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년</a:t>
            </a:r>
            <a:r>
              <a:rPr lang="en-US" altLang="ko-KR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-1924</a:t>
            </a:r>
            <a:r>
              <a:rPr lang="ko-KR" altLang="en-US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년</a:t>
            </a:r>
            <a:r>
              <a:rPr lang="en-US" altLang="ko-KR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br>
              <a:rPr lang="en-US" altLang="ko-KR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ko-KR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en-US" altLang="ko-KR" sz="67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ko-KR" altLang="en-US" dirty="0">
                <a:effectLst/>
                <a:latin typeface="+mn-ea"/>
                <a:ea typeface="+mn-ea"/>
              </a:rPr>
              <a:t>사진 신부</a:t>
            </a:r>
            <a:r>
              <a:rPr lang="en-US" altLang="ko-KR" b="0" dirty="0">
                <a:effectLst/>
                <a:latin typeface="+mn-ea"/>
                <a:ea typeface="+mn-ea"/>
              </a:rPr>
              <a:t>(</a:t>
            </a:r>
            <a:r>
              <a:rPr lang="ko-KR" altLang="en-US" b="0" dirty="0">
                <a:effectLst/>
                <a:latin typeface="+mn-ea"/>
                <a:ea typeface="+mn-ea"/>
              </a:rPr>
              <a:t>寫眞 新婦</a:t>
            </a:r>
            <a:r>
              <a:rPr lang="en-US" altLang="ko-KR" b="0" dirty="0">
                <a:effectLst/>
                <a:latin typeface="+mn-ea"/>
                <a:ea typeface="+mn-ea"/>
              </a:rPr>
              <a:t> : picture bride) </a:t>
            </a:r>
            <a:r>
              <a:rPr lang="ko-KR" altLang="en-US" b="0" dirty="0">
                <a:effectLst/>
                <a:latin typeface="+mn-ea"/>
                <a:ea typeface="+mn-ea"/>
              </a:rPr>
              <a:t>또는 </a:t>
            </a:r>
            <a:br>
              <a:rPr lang="en-US" altLang="ko-KR" b="0" dirty="0">
                <a:effectLst/>
                <a:latin typeface="+mn-ea"/>
                <a:ea typeface="+mn-ea"/>
              </a:rPr>
            </a:br>
            <a:r>
              <a:rPr lang="ko-KR" altLang="en-US" dirty="0">
                <a:effectLst/>
                <a:latin typeface="+mn-ea"/>
                <a:ea typeface="+mn-ea"/>
              </a:rPr>
              <a:t>사진결혼</a:t>
            </a:r>
            <a:r>
              <a:rPr lang="en-US" altLang="ko-KR" b="0" dirty="0">
                <a:effectLst/>
                <a:latin typeface="+mn-ea"/>
                <a:ea typeface="+mn-ea"/>
              </a:rPr>
              <a:t>(</a:t>
            </a:r>
            <a:r>
              <a:rPr lang="ko-KR" altLang="en-US" b="0" dirty="0">
                <a:effectLst/>
                <a:latin typeface="+mn-ea"/>
                <a:ea typeface="+mn-ea"/>
              </a:rPr>
              <a:t>寫眞結婚</a:t>
            </a:r>
            <a:r>
              <a:rPr lang="en-US" altLang="ko-KR" b="0" dirty="0">
                <a:effectLst/>
                <a:latin typeface="+mn-ea"/>
                <a:ea typeface="+mn-ea"/>
              </a:rPr>
              <a:t> : picture marriage)</a:t>
            </a:r>
            <a:r>
              <a:rPr lang="ko-KR" altLang="en-US" b="0" dirty="0">
                <a:effectLst/>
                <a:latin typeface="+mn-ea"/>
                <a:ea typeface="+mn-ea"/>
              </a:rPr>
              <a:t>은</a:t>
            </a:r>
            <a:br>
              <a:rPr lang="en-US" altLang="ko-KR" b="0" dirty="0">
                <a:effectLst/>
                <a:latin typeface="+mn-ea"/>
                <a:ea typeface="+mn-ea"/>
              </a:rPr>
            </a:br>
            <a:r>
              <a:rPr lang="ko-KR" altLang="en-US" b="0" dirty="0">
                <a:effectLst/>
                <a:latin typeface="+mn-ea"/>
                <a:ea typeface="+mn-ea"/>
                <a:hlinkClick r:id="rId3" tooltip="하와이 주"/>
              </a:rPr>
              <a:t>하와이</a:t>
            </a:r>
            <a:r>
              <a:rPr lang="ko-KR" altLang="en-US" b="0" dirty="0">
                <a:effectLst/>
                <a:latin typeface="+mn-ea"/>
                <a:ea typeface="+mn-ea"/>
              </a:rPr>
              <a:t> 이민 </a:t>
            </a:r>
            <a:r>
              <a:rPr lang="en-US" altLang="ko-KR" b="0" dirty="0">
                <a:effectLst/>
                <a:latin typeface="+mn-ea"/>
                <a:ea typeface="+mn-ea"/>
              </a:rPr>
              <a:t>1</a:t>
            </a:r>
            <a:r>
              <a:rPr lang="ko-KR" altLang="en-US" b="0" dirty="0">
                <a:effectLst/>
                <a:latin typeface="+mn-ea"/>
                <a:ea typeface="+mn-ea"/>
              </a:rPr>
              <a:t>세대들이 </a:t>
            </a:r>
            <a:r>
              <a:rPr lang="ko-KR" altLang="en-US" b="0" dirty="0">
                <a:effectLst/>
                <a:latin typeface="+mn-ea"/>
                <a:ea typeface="+mn-ea"/>
                <a:hlinkClick r:id="rId4" tooltip="조선인"/>
              </a:rPr>
              <a:t>조선인</a:t>
            </a:r>
            <a:r>
              <a:rPr lang="ko-KR" altLang="en-US" b="0" dirty="0">
                <a:effectLst/>
                <a:latin typeface="+mn-ea"/>
                <a:ea typeface="+mn-ea"/>
              </a:rPr>
              <a:t> 신부의 </a:t>
            </a:r>
            <a:br>
              <a:rPr lang="en-US" altLang="ko-KR" b="0" dirty="0">
                <a:effectLst/>
                <a:latin typeface="+mn-ea"/>
                <a:ea typeface="+mn-ea"/>
              </a:rPr>
            </a:br>
            <a:r>
              <a:rPr lang="ko-KR" altLang="en-US" b="0" dirty="0">
                <a:effectLst/>
                <a:latin typeface="+mn-ea"/>
                <a:ea typeface="+mn-ea"/>
                <a:hlinkClick r:id="rId5" tooltip="사진"/>
              </a:rPr>
              <a:t>사진</a:t>
            </a:r>
            <a:r>
              <a:rPr lang="ko-KR" altLang="en-US" b="0" dirty="0">
                <a:effectLst/>
                <a:latin typeface="+mn-ea"/>
                <a:ea typeface="+mn-ea"/>
              </a:rPr>
              <a:t>만 보고 혼인한 일을 말한다</a:t>
            </a:r>
            <a:r>
              <a:rPr lang="en-US" altLang="ko-KR" b="0" dirty="0">
                <a:effectLst/>
                <a:latin typeface="+mn-ea"/>
                <a:ea typeface="+mn-ea"/>
              </a:rPr>
              <a:t>.</a:t>
            </a:r>
            <a:br>
              <a:rPr lang="en-US" altLang="ko-KR" b="0" dirty="0">
                <a:effectLst/>
                <a:latin typeface="+mn-ea"/>
                <a:ea typeface="+mn-ea"/>
              </a:rPr>
            </a:br>
            <a:br>
              <a:rPr lang="en-US" altLang="ko-KR" b="0" dirty="0">
                <a:effectLst/>
              </a:rPr>
            </a:br>
            <a:r>
              <a:rPr lang="en-US" altLang="ko-KR" b="0" dirty="0">
                <a:effectLst/>
              </a:rPr>
              <a:t>                                      - </a:t>
            </a:r>
            <a:r>
              <a:rPr lang="en-US" altLang="ko-KR" b="0" i="1" dirty="0">
                <a:solidFill>
                  <a:srgbClr val="FF0000"/>
                </a:solidFill>
                <a:effectLst/>
                <a:latin typeface="+mn-ea"/>
                <a:ea typeface="+mn-ea"/>
              </a:rPr>
              <a:t>Wikipedia</a:t>
            </a:r>
            <a:br>
              <a:rPr lang="en-US" altLang="ko-KR" b="0" dirty="0">
                <a:effectLst/>
              </a:rPr>
            </a:br>
            <a:br>
              <a:rPr lang="en-US" altLang="ko-KR" b="0" dirty="0">
                <a:effectLst/>
              </a:rPr>
            </a:br>
            <a:br>
              <a:rPr lang="en-US" altLang="ko-KR" b="0" dirty="0">
                <a:effectLst/>
              </a:rPr>
            </a:br>
            <a:br>
              <a:rPr lang="en-US" altLang="ko-KR" b="0" dirty="0">
                <a:effectLst/>
              </a:rPr>
            </a:br>
            <a:r>
              <a:rPr lang="en-US" altLang="ko-KR" b="0" dirty="0">
                <a:effectLst/>
              </a:rPr>
              <a:t>   </a:t>
            </a:r>
            <a:endParaRPr lang="en-US" dirty="0"/>
          </a:p>
        </p:txBody>
      </p:sp>
      <p:pic>
        <p:nvPicPr>
          <p:cNvPr id="4098" name="Picture 2" descr="ë¬´ì² ëë¬¸ ì¼ì¤ì íëì´ì§ë§ ì´ë¤ 3ëªì ì¬ì§ ì ë¶ë¤ì í ë§ìì ì´ìë ì¹êµ¬ë¤ì´ë¤.">
            <a:extLst>
              <a:ext uri="{FF2B5EF4-FFF2-40B4-BE49-F238E27FC236}">
                <a16:creationId xmlns:a16="http://schemas.microsoft.com/office/drawing/2014/main" id="{470E23CD-53B5-4C46-9668-12EAFC5CD0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166" y="1103297"/>
            <a:ext cx="3699900" cy="49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0B004-DCDD-4F80-AB2B-BF9654460675}"/>
              </a:ext>
            </a:extLst>
          </p:cNvPr>
          <p:cNvSpPr txBox="1"/>
          <p:nvPr/>
        </p:nvSpPr>
        <p:spPr>
          <a:xfrm>
            <a:off x="8745793" y="6054437"/>
            <a:ext cx="3073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당시 사진 신부들의 모습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7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AF02-2668-40C6-8C47-54547898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64932" y="0"/>
            <a:ext cx="10353761" cy="1326321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사진신부 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4A65665-8866-4CE8-BB5C-E27D99DA55A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2591" y="976179"/>
            <a:ext cx="10246817" cy="57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7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CC66-2D26-4FD7-B355-A9437D7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94886" cy="1094509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교육에 대한 열의 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1E60-278C-44C2-8ADB-D3BAB281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8582"/>
            <a:ext cx="11267557" cy="477981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</a:rPr>
              <a:t>1906</a:t>
            </a:r>
            <a:r>
              <a:rPr lang="ko-KR" altLang="en-US" sz="2800" dirty="0">
                <a:effectLst/>
              </a:rPr>
              <a:t>년</a:t>
            </a:r>
            <a:r>
              <a:rPr lang="en-US" sz="2800" dirty="0">
                <a:effectLst/>
              </a:rPr>
              <a:t> 161</a:t>
            </a:r>
            <a:r>
              <a:rPr lang="ko-KR" altLang="en-US" sz="2800" dirty="0">
                <a:effectLst/>
              </a:rPr>
              <a:t>명</a:t>
            </a:r>
            <a:r>
              <a:rPr lang="en-US" sz="2800" dirty="0">
                <a:effectLst/>
              </a:rPr>
              <a:t> ---&gt;1910</a:t>
            </a:r>
            <a:r>
              <a:rPr lang="ko-KR" altLang="en-US" sz="2800" dirty="0">
                <a:effectLst/>
              </a:rPr>
              <a:t>년</a:t>
            </a:r>
            <a:r>
              <a:rPr lang="en-US" sz="2800" dirty="0">
                <a:effectLst/>
              </a:rPr>
              <a:t> 270</a:t>
            </a:r>
            <a:r>
              <a:rPr lang="ko-KR" altLang="en-US" sz="2800" dirty="0">
                <a:effectLst/>
              </a:rPr>
              <a:t>명의 </a:t>
            </a:r>
            <a:endParaRPr lang="en-US" altLang="ko-KR" sz="2800" dirty="0">
              <a:effectLst/>
            </a:endParaRPr>
          </a:p>
          <a:p>
            <a:pPr marL="0" lvl="0" indent="0">
              <a:buNone/>
            </a:pPr>
            <a:r>
              <a:rPr lang="en-US" altLang="ko-KR" sz="2800" dirty="0">
                <a:effectLst/>
              </a:rPr>
              <a:t>    </a:t>
            </a:r>
            <a:r>
              <a:rPr lang="ko-KR" altLang="en-US" sz="2800" dirty="0">
                <a:effectLst/>
              </a:rPr>
              <a:t>공립학교  등록</a:t>
            </a:r>
            <a:endParaRPr lang="en-US" sz="2800" dirty="0">
              <a:effectLst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</a:rPr>
              <a:t> 1904</a:t>
            </a:r>
            <a:r>
              <a:rPr lang="ko-KR" altLang="en-US" sz="2800" dirty="0">
                <a:effectLst/>
              </a:rPr>
              <a:t>년 최초 한국어 신문발간</a:t>
            </a:r>
            <a:endParaRPr lang="en-US" sz="2800" dirty="0">
              <a:effectLst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</a:rPr>
              <a:t> 1906</a:t>
            </a:r>
            <a:r>
              <a:rPr lang="ko-KR" altLang="en-US" sz="2800" dirty="0">
                <a:effectLst/>
              </a:rPr>
              <a:t>년</a:t>
            </a:r>
            <a:r>
              <a:rPr lang="en-US" sz="2800" dirty="0">
                <a:effectLst/>
              </a:rPr>
              <a:t>  </a:t>
            </a:r>
            <a:r>
              <a:rPr lang="ko-KR" altLang="en-US" sz="2800" dirty="0">
                <a:effectLst/>
              </a:rPr>
              <a:t>한인 소년 기숙학교 설립</a:t>
            </a:r>
            <a:endParaRPr lang="en-US" sz="2800" dirty="0">
              <a:effectLst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</a:rPr>
              <a:t> 1907</a:t>
            </a:r>
            <a:r>
              <a:rPr lang="ko-KR" altLang="en-US" sz="2800" dirty="0">
                <a:effectLst/>
              </a:rPr>
              <a:t>년 첫 한글학교 개교</a:t>
            </a:r>
            <a:endParaRPr lang="en-US" sz="2800" dirty="0">
              <a:effectLst/>
            </a:endParaRPr>
          </a:p>
        </p:txBody>
      </p:sp>
      <p:pic>
        <p:nvPicPr>
          <p:cNvPr id="4" name="image6.jpg">
            <a:extLst>
              <a:ext uri="{FF2B5EF4-FFF2-40B4-BE49-F238E27FC236}">
                <a16:creationId xmlns:a16="http://schemas.microsoft.com/office/drawing/2014/main" id="{65ADEE1D-0A1F-40F9-99C8-ABAD50C9A563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18908" y="1443732"/>
            <a:ext cx="6192982" cy="3970536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706C0-4CA7-4F3A-8E1E-334793E9A010}"/>
              </a:ext>
            </a:extLst>
          </p:cNvPr>
          <p:cNvSpPr txBox="1"/>
          <p:nvPr/>
        </p:nvSpPr>
        <p:spPr>
          <a:xfrm>
            <a:off x="6096000" y="5522692"/>
            <a:ext cx="619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+mn-ea"/>
              </a:rPr>
              <a:t>현재도 많은 한인학생들이 재학중인 호놀룰루의 맥킨리 고등학교의 한인 클럽</a:t>
            </a:r>
            <a:r>
              <a:rPr lang="en-US" b="1" dirty="0">
                <a:solidFill>
                  <a:srgbClr val="FF0000"/>
                </a:solidFill>
                <a:latin typeface="+mn-ea"/>
              </a:rPr>
              <a:t> '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타이거스 클럽</a:t>
            </a:r>
            <a:r>
              <a:rPr lang="en-US" b="1" dirty="0">
                <a:solidFill>
                  <a:srgbClr val="FF0000"/>
                </a:solidFill>
                <a:latin typeface="+mn-ea"/>
              </a:rPr>
              <a:t>'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회원들</a:t>
            </a:r>
            <a:endParaRPr lang="en-US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807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4958-9F61-412E-A134-88FCCF71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85709" cy="1052945"/>
          </a:xfrm>
        </p:spPr>
        <p:txBody>
          <a:bodyPr>
            <a:norm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교육에 대한 열의 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3.jpg">
            <a:extLst>
              <a:ext uri="{FF2B5EF4-FFF2-40B4-BE49-F238E27FC236}">
                <a16:creationId xmlns:a16="http://schemas.microsoft.com/office/drawing/2014/main" id="{E9B64151-4878-47E3-804B-373E267A04C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 l="-4599" t="-2048" r="4599" b="11535"/>
          <a:stretch>
            <a:fillRect/>
          </a:stretch>
        </p:blipFill>
        <p:spPr>
          <a:xfrm>
            <a:off x="-203200" y="1391921"/>
            <a:ext cx="6810951" cy="3649775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9D3488-FE34-41B0-AF31-25F172FCE350}"/>
              </a:ext>
            </a:extLst>
          </p:cNvPr>
          <p:cNvSpPr txBox="1"/>
          <p:nvPr/>
        </p:nvSpPr>
        <p:spPr>
          <a:xfrm>
            <a:off x="263235" y="5149839"/>
            <a:ext cx="6359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+mn-ea"/>
              </a:rPr>
              <a:t>1903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년 첫 이민선으로 호놀룰루에 도착한 문정헌씨와 이후 주 대법원장이 되는 손자 문대양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로널드 대양 문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씨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. (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사진 왼쪽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) 17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년간 하와이주 대법원장을 역임하고 정년 퇴임한 초기이민 교육열이 낳은 대표적인 인물 문대양씨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사진 오른쪽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)</a:t>
            </a:r>
            <a:endParaRPr lang="en-US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" name="Picture 2" descr="http://www.koreadaily.com/_data/article_img/2011/03/21/183229441.jpg">
            <a:extLst>
              <a:ext uri="{FF2B5EF4-FFF2-40B4-BE49-F238E27FC236}">
                <a16:creationId xmlns:a16="http://schemas.microsoft.com/office/drawing/2014/main" id="{EDE8EA3A-7EF5-4D88-BE9B-60B0205D4A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51" y="1518802"/>
            <a:ext cx="4669849" cy="36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F0AA4-B6BB-4756-BEAF-4225EE0F18BE}"/>
              </a:ext>
            </a:extLst>
          </p:cNvPr>
          <p:cNvSpPr/>
          <p:nvPr/>
        </p:nvSpPr>
        <p:spPr>
          <a:xfrm>
            <a:off x="8070286" y="5237620"/>
            <a:ext cx="2685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한국어 학교 기념 사진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25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561</TotalTime>
  <Words>274</Words>
  <Application>Microsoft Office PowerPoint</Application>
  <PresentationFormat>Widescreen</PresentationFormat>
  <Paragraphs>37</Paragraphs>
  <Slides>11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맑은 고딕</vt:lpstr>
      <vt:lpstr>Arial</vt:lpstr>
      <vt:lpstr>Bookman Old Style</vt:lpstr>
      <vt:lpstr>Calibri</vt:lpstr>
      <vt:lpstr>Rockwell</vt:lpstr>
      <vt:lpstr>Wingdings</vt:lpstr>
      <vt:lpstr>Damask</vt:lpstr>
      <vt:lpstr>Bitmap Image</vt:lpstr>
      <vt:lpstr>한인 이민사 </vt:lpstr>
      <vt:lpstr>대한 제국과 하와이의 위치</vt:lpstr>
      <vt:lpstr>초기 하와이 한민 이민 사회의 생활상</vt:lpstr>
      <vt:lpstr>초기 이민 사회의 생활 모습</vt:lpstr>
      <vt:lpstr>초기 이민 생활상(동영상)</vt:lpstr>
      <vt:lpstr>  사진 결혼(1910년-1924년)   사진 신부(寫眞 新婦 : picture bride) 또는  사진결혼(寫眞結婚 : picture marriage)은 하와이 이민 1세대들이 조선인 신부의  사진만 보고 혼인한 일을 말한다.                                        - Wikipedia       </vt:lpstr>
      <vt:lpstr>사진신부 (동영상)</vt:lpstr>
      <vt:lpstr>교육에 대한 열의 </vt:lpstr>
      <vt:lpstr>교육에 대한 열의 </vt:lpstr>
      <vt:lpstr>민족의식</vt:lpstr>
      <vt:lpstr>사진 신부들의 적극적인 독립운동 참여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한인 이민사 초급</dc:title>
  <dc:creator>Lee, Jung Jae</dc:creator>
  <cp:lastModifiedBy>Owner</cp:lastModifiedBy>
  <cp:revision>143</cp:revision>
  <dcterms:created xsi:type="dcterms:W3CDTF">2018-05-18T01:49:30Z</dcterms:created>
  <dcterms:modified xsi:type="dcterms:W3CDTF">2018-06-14T05:44:43Z</dcterms:modified>
</cp:coreProperties>
</file>