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8" r:id="rId2"/>
    <p:sldId id="258" r:id="rId3"/>
    <p:sldId id="278" r:id="rId4"/>
    <p:sldId id="259" r:id="rId5"/>
    <p:sldId id="260" r:id="rId6"/>
    <p:sldId id="279" r:id="rId7"/>
    <p:sldId id="271" r:id="rId8"/>
    <p:sldId id="261" r:id="rId9"/>
    <p:sldId id="269" r:id="rId10"/>
    <p:sldId id="280" r:id="rId11"/>
    <p:sldId id="282" r:id="rId12"/>
    <p:sldId id="284" r:id="rId13"/>
    <p:sldId id="262" r:id="rId14"/>
    <p:sldId id="270" r:id="rId15"/>
    <p:sldId id="288" r:id="rId16"/>
    <p:sldId id="289" r:id="rId17"/>
    <p:sldId id="290" r:id="rId18"/>
    <p:sldId id="291" r:id="rId19"/>
    <p:sldId id="263" r:id="rId20"/>
    <p:sldId id="287" r:id="rId21"/>
    <p:sldId id="273" r:id="rId22"/>
    <p:sldId id="266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560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F381A-4FCD-4D10-9C3B-CB1CDDAC1DBC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A5F3F-622B-4BD7-B0F8-2865AEC84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E9396-AEF3-40EB-A832-629957CC3BA7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 개발 위원회 </a:t>
            </a:r>
            <a:r>
              <a:rPr lang="en-US" altLang="ko-KR"/>
              <a:t>3</a:t>
            </a:r>
            <a:r>
              <a:rPr lang="ko-KR" altLang="en-US"/>
              <a:t>기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ko-KR"/>
              <a:t>3.1</a:t>
            </a:r>
            <a:r>
              <a:rPr lang="ko-KR" altLang="en-US"/>
              <a:t>운동 </a:t>
            </a:r>
            <a:r>
              <a:rPr lang="en-US" altLang="ko-KR"/>
              <a:t>(</a:t>
            </a:r>
            <a:r>
              <a:rPr lang="ko-KR" altLang="en-US"/>
              <a:t>시대적 배경</a:t>
            </a:r>
            <a:r>
              <a:rPr lang="en-US" altLang="ko-KR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A5F3F-622B-4BD7-B0F8-2865AEC84D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ko-KR"/>
              <a:t>3.1</a:t>
            </a:r>
            <a:r>
              <a:rPr lang="ko-KR" altLang="en-US"/>
              <a:t>운동 </a:t>
            </a:r>
            <a:r>
              <a:rPr lang="en-US" altLang="ko-KR"/>
              <a:t>(</a:t>
            </a:r>
            <a:r>
              <a:rPr lang="ko-KR" altLang="en-US"/>
              <a:t>시대적 배경</a:t>
            </a:r>
            <a:r>
              <a:rPr lang="en-US" altLang="ko-KR"/>
              <a:t>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 개발 위원회 </a:t>
            </a:r>
            <a:r>
              <a:rPr lang="en-US" altLang="ko-KR"/>
              <a:t>3</a:t>
            </a:r>
            <a:r>
              <a:rPr lang="ko-KR" altLang="en-US"/>
              <a:t>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9396-AEF3-40EB-A832-629957CC3B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ko-KR"/>
              <a:t>3.1</a:t>
            </a:r>
            <a:r>
              <a:rPr lang="ko-KR" altLang="en-US"/>
              <a:t>운동 </a:t>
            </a:r>
            <a:r>
              <a:rPr lang="en-US" altLang="ko-KR"/>
              <a:t>(</a:t>
            </a:r>
            <a:r>
              <a:rPr lang="ko-KR" altLang="en-US"/>
              <a:t>시대적 배경</a:t>
            </a:r>
            <a:r>
              <a:rPr lang="en-US" altLang="ko-KR"/>
              <a:t>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 개발 위원회 </a:t>
            </a:r>
            <a:r>
              <a:rPr lang="en-US" altLang="ko-KR"/>
              <a:t>3</a:t>
            </a:r>
            <a:r>
              <a:rPr lang="ko-KR" altLang="en-US"/>
              <a:t>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9396-AEF3-40EB-A832-629957CC3B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C894-1E4B-4358-9A50-E9DA63B83113}" type="datetime1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2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0B9E-E727-40BA-9585-D6706030642D}" type="datetime1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2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DA99-3F2E-41A5-B2BD-D8BC75D9602A}" type="datetime1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81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DB9A-528D-4428-92D3-2E83BEA9851B}" type="datetime1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6808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BCF6D-D7F6-4F82-BD4E-25EB851E5824}" type="datetime1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33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3A7-457B-4283-B470-32536D3DB321}" type="datetime1">
              <a:rPr lang="en-US" smtClean="0"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0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F98F-6C92-47B3-B748-8781453BB698}" type="datetime1">
              <a:rPr lang="en-US" smtClean="0"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5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E5A28-0224-4353-ABCA-A5BAA2E64F6C}" type="datetime1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17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A22D-8A15-4645-BDD5-40F69733FA89}" type="datetime1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30737"/>
            <a:ext cx="10353762" cy="970450"/>
          </a:xfrm>
        </p:spPr>
        <p:txBody>
          <a:bodyPr>
            <a:normAutofit/>
          </a:bodyPr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4FE7A-8151-467F-B754-6E2EC129A5D2}" type="datetime1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0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B535-91A9-47AC-8A06-BF6D7DDA8527}" type="datetime1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5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C07A-ED24-458E-97C3-264DAE7A2808}" type="datetime1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7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6771-6DF6-464B-963E-20F1497616DA}" type="datetime1">
              <a:rPr lang="en-US" smtClean="0"/>
              <a:t>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F49B-DDCC-497B-A4D0-705F8CF19B6A}" type="datetime1">
              <a:rPr lang="en-US" smtClean="0"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5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31C4-6A1F-4E99-A9C7-0410343553D5}" type="datetime1">
              <a:rPr lang="en-US" smtClean="0"/>
              <a:t>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C590-AA29-42FA-8715-501FA9C76E79}" type="datetime1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5C219-367C-4C8B-923F-D8F87701697D}" type="datetime1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1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071CEBC-3644-466B-BA3A-2E606458744C}" type="datetime1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altLang="ko-KR"/>
              <a:t>NAKS </a:t>
            </a:r>
            <a:r>
              <a:rPr lang="ko-KR" altLang="en-US"/>
              <a:t>수준별 역사 문화 교육 자료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6DA01C7-9457-433D-9876-4A5F1B7A7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heme.archives.go.kr/viewer/common/archWebViewer.do?archiveEventId=0049292708&amp;themeFlag=Y&amp;singleData=Y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kkum.prkorea.com/proclamation/#tab-ba8beb8acff024008b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SW0Mp8Uif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amil100.org/webzine/?p=1361" TargetMode="External"/><Relationship Id="rId2" Type="http://schemas.openxmlformats.org/officeDocument/2006/relationships/hyperlink" Target="http://theme.archives.go.kr/viewer/common/archWebViewer.do?archiveEventId=0049292708&amp;themeFlag=Y&amp;singleData=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kum.prkorea.com/proclamation/" TargetMode="External"/><Relationship Id="rId5" Type="http://schemas.openxmlformats.org/officeDocument/2006/relationships/hyperlink" Target="https://www.youtube.com/watch?v=eSW0Mp8Uif8" TargetMode="External"/><Relationship Id="rId4" Type="http://schemas.openxmlformats.org/officeDocument/2006/relationships/hyperlink" Target="http://blog.naver.com/PostView.nhn?blogId=cezzie&amp;logNo=51426440&amp;categoryNo=0&amp;parentCategoryNo=1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24249"/>
          </a:xfrm>
        </p:spPr>
        <p:txBody>
          <a:bodyPr/>
          <a:lstStyle/>
          <a:p>
            <a:r>
              <a:rPr lang="en-US" altLang="ko-KR" sz="10000" dirty="0">
                <a:solidFill>
                  <a:schemeClr val="bg1"/>
                </a:solidFill>
                <a:latin typeface="+mj-ea"/>
              </a:rPr>
              <a:t>3·1</a:t>
            </a:r>
            <a:r>
              <a:rPr lang="ko-KR" altLang="en-US" sz="10000" dirty="0">
                <a:solidFill>
                  <a:schemeClr val="bg1"/>
                </a:solidFill>
                <a:latin typeface="+mj-ea"/>
              </a:rPr>
              <a:t>운동</a:t>
            </a:r>
            <a:endParaRPr lang="en-US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1309"/>
            <a:ext cx="9144000" cy="889280"/>
          </a:xfrm>
        </p:spPr>
        <p:txBody>
          <a:bodyPr>
            <a:normAutofit/>
          </a:bodyPr>
          <a:lstStyle/>
          <a:p>
            <a:r>
              <a:rPr lang="en-US" altLang="ko-KR" sz="5000" dirty="0">
                <a:solidFill>
                  <a:schemeClr val="bg1"/>
                </a:solidFill>
                <a:latin typeface="+mj-ea"/>
                <a:ea typeface="+mj-ea"/>
              </a:rPr>
              <a:t>3·1</a:t>
            </a:r>
            <a:r>
              <a:rPr lang="ko-KR" altLang="en-US" sz="5000" dirty="0">
                <a:solidFill>
                  <a:schemeClr val="bg1"/>
                </a:solidFill>
                <a:latin typeface="+mj-ea"/>
                <a:ea typeface="+mj-ea"/>
              </a:rPr>
              <a:t>운동 내용과 정신</a:t>
            </a:r>
            <a:endParaRPr lang="en-US" sz="5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28906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적극적인 시민들의 참여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5" y="1686412"/>
            <a:ext cx="5943600" cy="5029200"/>
          </a:xfrm>
          <a:ln w="127000">
            <a:solidFill>
              <a:schemeClr val="bg1"/>
            </a:solidFill>
          </a:ln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/>
          <a:stretch/>
        </p:blipFill>
        <p:spPr>
          <a:xfrm>
            <a:off x="152400" y="1686412"/>
            <a:ext cx="5943600" cy="502920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106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9" y="1658679"/>
            <a:ext cx="7498080" cy="5029200"/>
          </a:xfrm>
          <a:ln w="1270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83" y="1658679"/>
            <a:ext cx="4138615" cy="502920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거리에서 만세를 외치는 사람들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97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3·1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운동에 대한 일본의 보복</a:t>
            </a:r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5288"/>
            <a:ext cx="10972800" cy="5029200"/>
          </a:xfrm>
          <a:ln w="127000">
            <a:solidFill>
              <a:schemeClr val="bg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575560" y="5481454"/>
            <a:ext cx="7040880" cy="1188720"/>
          </a:xfrm>
          <a:prstGeom prst="roundRect">
            <a:avLst/>
          </a:prstGeom>
          <a:ln w="38100">
            <a:solidFill>
              <a:srgbClr val="FF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불에 타 버린 제암리 교회</a:t>
            </a:r>
            <a:endParaRPr lang="en-US" altLang="ko-KR" sz="2800" dirty="0"/>
          </a:p>
          <a:p>
            <a:pPr algn="ctr"/>
            <a:r>
              <a:rPr lang="en-US" altLang="ko-KR" sz="2800" dirty="0"/>
              <a:t>20</a:t>
            </a:r>
            <a:r>
              <a:rPr lang="ko-KR" altLang="en-US" sz="2800" dirty="0"/>
              <a:t>여 명의 사람들이 불에 타서 죽음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2892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ea"/>
              </a:rPr>
              <a:t>3·1 </a:t>
            </a:r>
            <a:r>
              <a:rPr lang="ko-KR" altLang="en-US" dirty="0">
                <a:latin typeface="+mj-ea"/>
              </a:rPr>
              <a:t>운동의 의의 및 영향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4820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대한민국의 정통성</a:t>
            </a:r>
            <a:r>
              <a:rPr lang="en-US" altLang="ko-KR" sz="3200" dirty="0">
                <a:latin typeface="+mn-ea"/>
              </a:rPr>
              <a:t>: </a:t>
            </a:r>
            <a:r>
              <a:rPr lang="ko-KR" altLang="en-US" sz="3200" dirty="0">
                <a:latin typeface="+mn-ea"/>
              </a:rPr>
              <a:t>대한민국 임시정부 수립 계기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항일운동</a:t>
            </a:r>
            <a:r>
              <a:rPr lang="en-US" altLang="ko-KR" sz="3200" dirty="0">
                <a:latin typeface="+mn-ea"/>
              </a:rPr>
              <a:t>/</a:t>
            </a:r>
            <a:r>
              <a:rPr lang="ko-KR" altLang="en-US" sz="3200" dirty="0">
                <a:latin typeface="+mn-ea"/>
              </a:rPr>
              <a:t>국민 주권 정부 수립 운동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대규모 민중 운동</a:t>
            </a:r>
            <a:r>
              <a:rPr lang="en-US" altLang="ko-KR" sz="3200" dirty="0">
                <a:latin typeface="+mn-ea"/>
              </a:rPr>
              <a:t>: </a:t>
            </a:r>
            <a:r>
              <a:rPr lang="ko-KR" altLang="en-US" sz="3200" dirty="0">
                <a:latin typeface="+mn-ea"/>
              </a:rPr>
              <a:t>여러 사회 계층의 참여 </a:t>
            </a:r>
            <a:endParaRPr lang="en-US" altLang="ko-KR" sz="3200" dirty="0">
              <a:latin typeface="+mn-ea"/>
            </a:endParaRPr>
          </a:p>
          <a:p>
            <a:pPr marL="36900" indent="0">
              <a:lnSpc>
                <a:spcPct val="150000"/>
              </a:lnSpc>
              <a:buNone/>
            </a:pPr>
            <a:r>
              <a:rPr lang="en-US" altLang="ko-KR" sz="3200" dirty="0">
                <a:latin typeface="+mn-ea"/>
              </a:rPr>
              <a:t>                          (</a:t>
            </a:r>
            <a:r>
              <a:rPr lang="ko-KR" altLang="en-US" sz="3200" dirty="0">
                <a:latin typeface="+mn-ea"/>
              </a:rPr>
              <a:t>학생</a:t>
            </a:r>
            <a:r>
              <a:rPr lang="en-US" altLang="ko-KR" sz="3200" dirty="0">
                <a:latin typeface="+mn-ea"/>
              </a:rPr>
              <a:t>, </a:t>
            </a:r>
            <a:r>
              <a:rPr lang="ko-KR" altLang="en-US" sz="3200" dirty="0">
                <a:latin typeface="+mn-ea"/>
              </a:rPr>
              <a:t>노동자</a:t>
            </a:r>
            <a:r>
              <a:rPr lang="en-US" altLang="ko-KR" sz="3200" dirty="0">
                <a:latin typeface="+mn-ea"/>
              </a:rPr>
              <a:t>, </a:t>
            </a:r>
            <a:r>
              <a:rPr lang="ko-KR" altLang="en-US" sz="3200" dirty="0">
                <a:latin typeface="+mn-ea"/>
              </a:rPr>
              <a:t>농민층</a:t>
            </a:r>
            <a:r>
              <a:rPr lang="en-US" altLang="ko-KR" sz="32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무장 독립운동의 필요성 확인</a:t>
            </a:r>
            <a:endParaRPr lang="en-US" altLang="ko-KR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170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19" y="707982"/>
            <a:ext cx="10353762" cy="40587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일본의 통치 방식 변화</a:t>
            </a:r>
            <a:r>
              <a:rPr lang="en-US" altLang="ko-KR" sz="3200" dirty="0">
                <a:latin typeface="+mn-ea"/>
              </a:rPr>
              <a:t>: </a:t>
            </a:r>
            <a:r>
              <a:rPr lang="ko-KR" altLang="en-US" sz="3200" dirty="0">
                <a:latin typeface="+mn-ea"/>
              </a:rPr>
              <a:t>무단통치 → 문화통치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아시아 및 중동 지역의 반식민지 민족운동 유발</a:t>
            </a:r>
            <a:endParaRPr lang="en-US" altLang="ko-KR" sz="3200" dirty="0">
              <a:latin typeface="+mn-ea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3200" dirty="0">
                <a:latin typeface="+mn-ea"/>
              </a:rPr>
              <a:t>중국의 </a:t>
            </a:r>
            <a:r>
              <a:rPr lang="en-US" altLang="ko-KR" sz="3200" dirty="0">
                <a:latin typeface="+mn-ea"/>
              </a:rPr>
              <a:t>5·4 </a:t>
            </a:r>
            <a:r>
              <a:rPr lang="ko-KR" altLang="en-US" sz="3200" dirty="0">
                <a:latin typeface="+mn-ea"/>
              </a:rPr>
              <a:t>운동</a:t>
            </a:r>
            <a:endParaRPr lang="en-US" altLang="ko-KR" sz="3200" dirty="0">
              <a:latin typeface="+mn-ea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3200" dirty="0">
                <a:latin typeface="+mn-ea"/>
              </a:rPr>
              <a:t>인도의 제 </a:t>
            </a:r>
            <a:r>
              <a:rPr lang="en-US" altLang="ko-KR" sz="3200" dirty="0">
                <a:latin typeface="+mn-ea"/>
              </a:rPr>
              <a:t>1</a:t>
            </a:r>
            <a:r>
              <a:rPr lang="ko-KR" altLang="en-US" sz="3200" dirty="0">
                <a:latin typeface="+mn-ea"/>
              </a:rPr>
              <a:t>차 </a:t>
            </a:r>
            <a:r>
              <a:rPr lang="en-US" altLang="ko-KR" sz="3200" dirty="0">
                <a:latin typeface="+mn-ea"/>
              </a:rPr>
              <a:t>‘</a:t>
            </a:r>
            <a:r>
              <a:rPr lang="ko-KR" altLang="en-US" sz="3200" dirty="0">
                <a:latin typeface="+mn-ea"/>
              </a:rPr>
              <a:t>사타그라하</a:t>
            </a:r>
            <a:r>
              <a:rPr lang="en-US" altLang="ko-KR" sz="3200" dirty="0">
                <a:latin typeface="+mn-ea"/>
              </a:rPr>
              <a:t>’ </a:t>
            </a:r>
            <a:r>
              <a:rPr lang="ko-KR" altLang="en-US" sz="3200" dirty="0">
                <a:latin typeface="+mn-ea"/>
              </a:rPr>
              <a:t>운동</a:t>
            </a:r>
            <a:endParaRPr lang="en-US" altLang="ko-KR" sz="3200" dirty="0">
              <a:latin typeface="+mn-e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72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>
                <a:latin typeface="+mj-ea"/>
              </a:rPr>
              <a:t>해외 동포들의 </a:t>
            </a:r>
            <a:r>
              <a:rPr lang="ko-KR" altLang="en-US" dirty="0">
                <a:latin typeface="+mj-ea"/>
              </a:rPr>
              <a:t>독립운동</a:t>
            </a:r>
            <a:endParaRPr lang="en-US" dirty="0">
              <a:latin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231" y="1732449"/>
            <a:ext cx="10939538" cy="393175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sz="3500" dirty="0"/>
              <a:t>만주</a:t>
            </a:r>
            <a:r>
              <a:rPr lang="en-US" altLang="ko-KR" sz="3500" dirty="0"/>
              <a:t>, </a:t>
            </a:r>
            <a:r>
              <a:rPr lang="ko-KR" altLang="en-US" sz="3500" dirty="0"/>
              <a:t>연해주 </a:t>
            </a:r>
            <a:r>
              <a:rPr lang="en-US" altLang="ko-KR" sz="3500" dirty="0"/>
              <a:t>– </a:t>
            </a:r>
            <a:r>
              <a:rPr lang="ko-KR" altLang="en-US" sz="3500" dirty="0"/>
              <a:t>항일 무장투쟁</a:t>
            </a:r>
            <a:r>
              <a:rPr lang="en-US" altLang="ko-KR" sz="3500" dirty="0"/>
              <a:t>, </a:t>
            </a:r>
            <a:r>
              <a:rPr lang="ko-KR" altLang="en-US" sz="3500" dirty="0"/>
              <a:t>군사학교</a:t>
            </a:r>
            <a:endParaRPr lang="en-US" altLang="ko-KR" sz="35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500" dirty="0"/>
              <a:t>미국 </a:t>
            </a:r>
            <a:endParaRPr lang="en-US" altLang="ko-KR" sz="3500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3000" dirty="0"/>
              <a:t>하와이 이민자들의 애국운동</a:t>
            </a:r>
            <a:endParaRPr lang="en-US" altLang="ko-KR" sz="3000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3000" dirty="0"/>
              <a:t>필라델피아 한인 자유 대회</a:t>
            </a:r>
            <a:r>
              <a:rPr lang="en-US" altLang="ko-KR" sz="3000" dirty="0"/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3000" dirty="0">
                <a:latin typeface="+mn-ea"/>
              </a:rPr>
              <a:t>캘리포니아 다뉴바시 </a:t>
            </a:r>
            <a:r>
              <a:rPr lang="en-US" altLang="ko-KR" sz="3000" dirty="0">
                <a:latin typeface="+mn-ea"/>
              </a:rPr>
              <a:t>(Dinuba, CA) 3·1</a:t>
            </a:r>
            <a:r>
              <a:rPr lang="ko-KR" altLang="en-US" sz="3000" dirty="0">
                <a:latin typeface="+mn-ea"/>
              </a:rPr>
              <a:t>운동 </a:t>
            </a:r>
            <a:r>
              <a:rPr lang="en-US" altLang="ko-KR" sz="3000" dirty="0">
                <a:latin typeface="+mn-ea"/>
              </a:rPr>
              <a:t>1</a:t>
            </a:r>
            <a:r>
              <a:rPr lang="ko-KR" altLang="en-US" sz="3000" dirty="0">
                <a:latin typeface="+mn-ea"/>
              </a:rPr>
              <a:t>주년 기념 행진 </a:t>
            </a:r>
            <a:r>
              <a:rPr lang="en-US" altLang="ko-KR" sz="3000" dirty="0">
                <a:latin typeface="+mn-ea"/>
              </a:rPr>
              <a:t>(1920)</a:t>
            </a:r>
          </a:p>
        </p:txBody>
      </p:sp>
    </p:spTree>
    <p:extLst>
      <p:ext uri="{BB962C8B-B14F-4D97-AF65-F5344CB8AC3E}">
        <p14:creationId xmlns:p14="http://schemas.microsoft.com/office/powerpoint/2010/main" val="2895106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"/>
            <a:ext cx="11887200" cy="6583680"/>
          </a:xfrm>
          <a:ln w="127000">
            <a:solidFill>
              <a:schemeClr val="bg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2575560" y="157158"/>
            <a:ext cx="7040880" cy="914400"/>
          </a:xfrm>
          <a:prstGeom prst="roundRect">
            <a:avLst/>
          </a:prstGeom>
          <a:ln w="38100">
            <a:solidFill>
              <a:srgbClr val="FF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재미 교포의 독립운동 기부금 영수증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21553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"/>
            <a:ext cx="11887200" cy="658368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2575560" y="137160"/>
            <a:ext cx="7040880" cy="914400"/>
          </a:xfrm>
          <a:prstGeom prst="roundRect">
            <a:avLst/>
          </a:prstGeom>
          <a:ln w="38100">
            <a:solidFill>
              <a:srgbClr val="FF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필라델피아 한인 자유 대회 </a:t>
            </a:r>
            <a:r>
              <a:rPr lang="en-US" altLang="ko-KR" sz="2800" dirty="0"/>
              <a:t>(04/16/1919)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6080760"/>
            <a:ext cx="7772400" cy="64008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필라델피아 한인자유대회 영상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(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국가기록원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)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Click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3" y="137160"/>
            <a:ext cx="6126480" cy="658368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53" y="137160"/>
            <a:ext cx="5577840" cy="658368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472440" y="157480"/>
            <a:ext cx="11247120" cy="914400"/>
          </a:xfrm>
          <a:prstGeom prst="roundRect">
            <a:avLst/>
          </a:prstGeom>
          <a:ln w="38100">
            <a:solidFill>
              <a:srgbClr val="FF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캘리포니아 다뉴바시</a:t>
            </a:r>
            <a:r>
              <a:rPr lang="en-US" altLang="ko-KR" sz="2800" dirty="0">
                <a:latin typeface="+mn-ea"/>
              </a:rPr>
              <a:t>(Dinuba, CA) 3·1</a:t>
            </a:r>
            <a:r>
              <a:rPr lang="ko-KR" altLang="en-US" sz="2800" dirty="0">
                <a:latin typeface="+mn-ea"/>
              </a:rPr>
              <a:t>운동 </a:t>
            </a:r>
            <a:r>
              <a:rPr lang="en-US" altLang="ko-KR" sz="2800" dirty="0">
                <a:latin typeface="+mn-ea"/>
              </a:rPr>
              <a:t>1</a:t>
            </a:r>
            <a:r>
              <a:rPr lang="ko-KR" altLang="en-US" sz="2800" dirty="0">
                <a:latin typeface="+mn-ea"/>
              </a:rPr>
              <a:t>주년 기념 행진 </a:t>
            </a:r>
            <a:r>
              <a:rPr lang="en-US" altLang="ko-KR" sz="2800" dirty="0">
                <a:latin typeface="+mn-ea"/>
              </a:rPr>
              <a:t>(1920)</a:t>
            </a:r>
            <a:r>
              <a:rPr lang="ko-KR" altLang="en-US" sz="2800" dirty="0"/>
              <a:t> 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196183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323870"/>
            <a:ext cx="10353762" cy="970450"/>
          </a:xfrm>
        </p:spPr>
        <p:txBody>
          <a:bodyPr/>
          <a:lstStyle/>
          <a:p>
            <a:r>
              <a:rPr lang="en-US" dirty="0">
                <a:latin typeface="+mj-ea"/>
              </a:rPr>
              <a:t>3·1 </a:t>
            </a:r>
            <a:r>
              <a:rPr lang="ko-KR" altLang="en-US" dirty="0">
                <a:latin typeface="+mj-ea"/>
              </a:rPr>
              <a:t>운동 관련 인물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274" y="1850982"/>
            <a:ext cx="3973166" cy="4058751"/>
          </a:xfrm>
        </p:spPr>
        <p:txBody>
          <a:bodyPr>
            <a:normAutofit/>
          </a:bodyPr>
          <a:lstStyle/>
          <a:p>
            <a:pPr marL="36900" indent="0" algn="ctr">
              <a:lnSpc>
                <a:spcPct val="150000"/>
              </a:lnSpc>
              <a:buNone/>
            </a:pPr>
            <a:r>
              <a:rPr lang="ko-KR" altLang="en-US" sz="3600" b="1" dirty="0"/>
              <a:t>민족 대표자 </a:t>
            </a:r>
            <a:r>
              <a:rPr lang="en-US" altLang="ko-KR" sz="3600" b="1" dirty="0"/>
              <a:t>33</a:t>
            </a:r>
            <a:r>
              <a:rPr lang="ko-KR" altLang="en-US" sz="3600" b="1" dirty="0"/>
              <a:t>인</a:t>
            </a:r>
            <a:endParaRPr lang="en-US" altLang="ko-KR" sz="3600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/>
              <a:t>각 종교계 대표자들</a:t>
            </a:r>
            <a:endParaRPr lang="en-US" altLang="ko-KR" sz="32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/>
              <a:t>독립선언서에 서명을 하고 낭독함</a:t>
            </a:r>
            <a:endParaRPr lang="en-US" altLang="ko-KR" sz="3200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59" y="1680400"/>
            <a:ext cx="6858000" cy="502920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84790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ea"/>
              </a:rPr>
              <a:t>3·1 </a:t>
            </a:r>
            <a:r>
              <a:rPr lang="ko-KR" altLang="en-US" dirty="0">
                <a:latin typeface="+mj-ea"/>
              </a:rPr>
              <a:t>운동이란</a:t>
            </a:r>
            <a:endParaRPr lang="en-US" dirty="0">
              <a:latin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684866"/>
            <a:ext cx="11247120" cy="50268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n-ea"/>
              </a:rPr>
              <a:t>1919</a:t>
            </a:r>
            <a:r>
              <a:rPr lang="ko-KR" altLang="en-US" sz="3200" dirty="0">
                <a:latin typeface="+mn-ea"/>
              </a:rPr>
              <a:t>년 </a:t>
            </a:r>
            <a:r>
              <a:rPr lang="en-US" altLang="ko-KR" sz="3200" dirty="0">
                <a:latin typeface="+mn-ea"/>
              </a:rPr>
              <a:t>3</a:t>
            </a:r>
            <a:r>
              <a:rPr lang="ko-KR" altLang="en-US" sz="3200" dirty="0">
                <a:latin typeface="+mn-ea"/>
              </a:rPr>
              <a:t>월 </a:t>
            </a:r>
            <a:r>
              <a:rPr lang="en-US" altLang="ko-KR" sz="3200" dirty="0">
                <a:latin typeface="+mn-ea"/>
              </a:rPr>
              <a:t>1</a:t>
            </a:r>
            <a:r>
              <a:rPr lang="ko-KR" altLang="en-US" sz="3200" dirty="0">
                <a:latin typeface="+mn-ea"/>
              </a:rPr>
              <a:t>일 시작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한국의 독립을 선언한 비폭력 만세운동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200" dirty="0">
                <a:latin typeface="+mn-ea"/>
              </a:rPr>
              <a:t>학생과 종교계 지도자가 주도하여 시민들이 함께 참여한 만세운동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200" dirty="0">
                <a:latin typeface="+mn-ea"/>
              </a:rPr>
              <a:t>다른 이름</a:t>
            </a:r>
            <a:r>
              <a:rPr lang="en-US" altLang="ko-KR" sz="3200" dirty="0">
                <a:latin typeface="+mn-ea"/>
              </a:rPr>
              <a:t>: </a:t>
            </a:r>
            <a:r>
              <a:rPr lang="ko-KR" altLang="en-US" sz="3200" dirty="0">
                <a:latin typeface="+mn-ea"/>
              </a:rPr>
              <a:t>기미 독립 만세 운동</a:t>
            </a:r>
            <a:r>
              <a:rPr lang="en-US" altLang="ko-KR" sz="3200" dirty="0">
                <a:latin typeface="+mn-ea"/>
              </a:rPr>
              <a:t>, </a:t>
            </a:r>
            <a:r>
              <a:rPr lang="ko-KR" altLang="en-US" sz="3200" dirty="0">
                <a:latin typeface="+mn-ea"/>
              </a:rPr>
              <a:t>기미 독립 운동</a:t>
            </a:r>
            <a:r>
              <a:rPr lang="en-US" altLang="ko-KR" sz="3200" dirty="0">
                <a:latin typeface="+mn-ea"/>
              </a:rPr>
              <a:t>, </a:t>
            </a:r>
          </a:p>
          <a:p>
            <a:pPr marL="3690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dirty="0">
                <a:latin typeface="+mn-ea"/>
              </a:rPr>
              <a:t>                3·1 </a:t>
            </a:r>
            <a:r>
              <a:rPr lang="ko-KR" altLang="en-US" sz="3200" dirty="0">
                <a:latin typeface="+mn-ea"/>
              </a:rPr>
              <a:t>만세운동</a:t>
            </a:r>
            <a:endParaRPr lang="en-US" altLang="ko-KR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6877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230737"/>
            <a:ext cx="11785600" cy="970450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독립 선언서 </a:t>
            </a:r>
            <a:r>
              <a:rPr lang="en-US" altLang="ko-KR" sz="4000" dirty="0"/>
              <a:t>(The Proclamation of Korean Independence)</a:t>
            </a:r>
            <a:endParaRPr lang="en-US" sz="4000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76400"/>
            <a:ext cx="11887200" cy="502920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6065520"/>
            <a:ext cx="4389120" cy="640080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369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400" b="1" dirty="0">
                <a:solidFill>
                  <a:srgbClr val="FF0000"/>
                </a:solidFill>
                <a:hlinkClick r:id="rId3"/>
              </a:rPr>
              <a:t>독립 </a:t>
            </a:r>
            <a:r>
              <a:rPr lang="ko-KR" altLang="en-US" sz="2400" b="1" dirty="0">
                <a:solidFill>
                  <a:srgbClr val="FFC000"/>
                </a:solidFill>
                <a:hlinkClick r:id="rId3"/>
              </a:rPr>
              <a:t>선언서 </a:t>
            </a:r>
            <a:r>
              <a:rPr lang="en-US" altLang="ko-KR" sz="2400" b="1" dirty="0">
                <a:solidFill>
                  <a:srgbClr val="FFC000"/>
                </a:solidFill>
                <a:hlinkClick r:id="rId3"/>
              </a:rPr>
              <a:t>(</a:t>
            </a:r>
            <a:r>
              <a:rPr lang="ko-KR" altLang="en-US" sz="2400" b="1" dirty="0">
                <a:solidFill>
                  <a:srgbClr val="FFC000"/>
                </a:solidFill>
                <a:hlinkClick r:id="rId3"/>
              </a:rPr>
              <a:t>영어</a:t>
            </a:r>
            <a:r>
              <a:rPr lang="en-US" altLang="ko-KR" sz="2400" b="1" dirty="0">
                <a:solidFill>
                  <a:srgbClr val="FFC000"/>
                </a:solidFill>
                <a:hlinkClick r:id="rId3"/>
              </a:rPr>
              <a:t>)</a:t>
            </a:r>
            <a:r>
              <a:rPr lang="en-US" altLang="ko-KR" sz="2400" b="1" dirty="0">
                <a:solidFill>
                  <a:srgbClr val="FFC000"/>
                </a:solidFill>
              </a:rPr>
              <a:t> → Click   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60" y="2242903"/>
            <a:ext cx="5224539" cy="447810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/>
              <a:t>일제강점기 독립운동가</a:t>
            </a:r>
            <a:endParaRPr lang="en-US" altLang="ko-KR" sz="32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/>
              <a:t>이화학당 학생</a:t>
            </a:r>
            <a:endParaRPr lang="en-US" altLang="ko-KR" sz="32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3·1</a:t>
            </a:r>
            <a:r>
              <a: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운동으로 휴교령이 떨어지자 고향 천안으로 내려와 만세운동을 주도함</a:t>
            </a:r>
            <a:endParaRPr lang="en-US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192" y="290004"/>
            <a:ext cx="3912208" cy="1758930"/>
          </a:xfrm>
        </p:spPr>
        <p:txBody>
          <a:bodyPr>
            <a:normAutofit/>
          </a:bodyPr>
          <a:lstStyle/>
          <a:p>
            <a:pPr algn="l"/>
            <a:r>
              <a:rPr lang="ko-KR" altLang="en-US" dirty="0"/>
              <a:t>유관순 열사 </a:t>
            </a:r>
            <a:br>
              <a:rPr lang="en-US" altLang="ko-KR" dirty="0"/>
            </a:br>
            <a:r>
              <a:rPr lang="en-US" altLang="ko-KR" sz="4400" dirty="0"/>
              <a:t>(1902-1920)</a:t>
            </a:r>
            <a:endParaRPr lang="en-US" sz="4400" dirty="0"/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8"/>
          <a:stretch/>
        </p:blipFill>
        <p:spPr>
          <a:xfrm>
            <a:off x="6112934" y="137327"/>
            <a:ext cx="5943600" cy="658368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599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eSW0Mp8Uif8"/>
          <p:cNvPicPr>
            <a:picLocks noGrp="1" noRo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2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자료 출처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58851"/>
          </a:xfrm>
        </p:spPr>
        <p:txBody>
          <a:bodyPr>
            <a:normAutofit/>
          </a:bodyPr>
          <a:lstStyle/>
          <a:p>
            <a:r>
              <a:rPr lang="ko-KR" altLang="en-US" dirty="0">
                <a:effectLst/>
              </a:rPr>
              <a:t>필라델피아 한인 자유 대회 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>
                <a:effectLst/>
              </a:rPr>
              <a:t>국가기록원</a:t>
            </a:r>
            <a:r>
              <a:rPr lang="en-US" altLang="ko-KR" dirty="0">
                <a:effectLst/>
              </a:rPr>
              <a:t>): </a:t>
            </a:r>
            <a:r>
              <a:rPr lang="en-US" altLang="ko-KR" dirty="0">
                <a:effectLst/>
                <a:hlinkClick r:id="rId2"/>
              </a:rPr>
              <a:t>http://theme.archives.go.kr/viewer/common/archWebViewer.do?archiveEventId=0049292708&amp;themeFlag=Y&amp;singleData=Y</a:t>
            </a:r>
            <a:endParaRPr lang="en-US" altLang="ko-KR" dirty="0">
              <a:effectLst/>
            </a:endParaRPr>
          </a:p>
          <a:p>
            <a:r>
              <a:rPr lang="ko-KR" altLang="en-US" dirty="0">
                <a:effectLst/>
              </a:rPr>
              <a:t>사진으로 보는 </a:t>
            </a:r>
            <a:r>
              <a:rPr lang="en-US" altLang="ko-KR" dirty="0">
                <a:effectLst/>
              </a:rPr>
              <a:t>1920</a:t>
            </a:r>
            <a:r>
              <a:rPr lang="ko-KR" altLang="en-US" dirty="0">
                <a:effectLst/>
              </a:rPr>
              <a:t>년 미국 캘리포니아 다뉴바시</a:t>
            </a:r>
            <a:r>
              <a:rPr lang="en-US" altLang="ko-KR" dirty="0">
                <a:effectLst/>
              </a:rPr>
              <a:t>(Dinuba, CA)</a:t>
            </a:r>
            <a:r>
              <a:rPr lang="ko-KR" altLang="en-US" dirty="0">
                <a:effectLst/>
              </a:rPr>
              <a:t>의 </a:t>
            </a:r>
            <a:r>
              <a:rPr lang="en-US" altLang="ko-KR" dirty="0">
                <a:effectLst/>
              </a:rPr>
              <a:t>3·1</a:t>
            </a:r>
            <a:r>
              <a:rPr lang="ko-KR" altLang="en-US" dirty="0">
                <a:effectLst/>
              </a:rPr>
              <a:t>절 </a:t>
            </a:r>
            <a:r>
              <a:rPr lang="en-US" altLang="ko-KR" dirty="0">
                <a:effectLst/>
              </a:rPr>
              <a:t>1</a:t>
            </a:r>
            <a:r>
              <a:rPr lang="ko-KR" altLang="en-US" dirty="0">
                <a:effectLst/>
              </a:rPr>
              <a:t>주년 기념식</a:t>
            </a:r>
            <a:r>
              <a:rPr lang="en-US" altLang="ko-KR" dirty="0">
                <a:effectLst/>
              </a:rPr>
              <a:t>: </a:t>
            </a:r>
            <a:r>
              <a:rPr lang="en-US" dirty="0">
                <a:hlinkClick r:id="rId3"/>
              </a:rPr>
              <a:t>http://samil100.org/webzine/?p=1361</a:t>
            </a:r>
            <a:endParaRPr lang="en-US" dirty="0"/>
          </a:p>
          <a:p>
            <a:r>
              <a:rPr lang="ko-KR" altLang="en-US" dirty="0"/>
              <a:t>독립기념관 </a:t>
            </a:r>
            <a:r>
              <a:rPr lang="en-US" altLang="ko-KR" dirty="0"/>
              <a:t>(</a:t>
            </a:r>
            <a:r>
              <a:rPr lang="ko-KR" altLang="en-US" dirty="0"/>
              <a:t>박물관 삽화</a:t>
            </a:r>
            <a:r>
              <a:rPr lang="en-US" altLang="ko-KR" dirty="0"/>
              <a:t>) </a:t>
            </a:r>
            <a:r>
              <a:rPr lang="ko-KR" altLang="en-US" dirty="0"/>
              <a:t>삼일운동 만세시위</a:t>
            </a:r>
            <a:r>
              <a:rPr lang="en-US" altLang="ko-KR" dirty="0"/>
              <a:t>: </a:t>
            </a:r>
            <a:r>
              <a:rPr lang="en-US" altLang="ko-KR" dirty="0">
                <a:hlinkClick r:id="rId4"/>
              </a:rPr>
              <a:t>http://blog.naver.com/PostView.nhn?blogId=cezzie&amp;logNo=51426440&amp;categoryNo=0&amp;parentCategoryNo=13</a:t>
            </a:r>
            <a:endParaRPr lang="en-US" altLang="ko-KR" dirty="0"/>
          </a:p>
          <a:p>
            <a:r>
              <a:rPr lang="en-US" dirty="0">
                <a:effectLst/>
              </a:rPr>
              <a:t>Knowledge of the channel e, </a:t>
            </a:r>
            <a:r>
              <a:rPr lang="ko-KR" altLang="en-US" dirty="0">
                <a:effectLst/>
              </a:rPr>
              <a:t>소녀들</a:t>
            </a:r>
            <a:r>
              <a:rPr lang="en-US" altLang="ko-KR" dirty="0">
                <a:effectLst/>
              </a:rPr>
              <a:t>: </a:t>
            </a:r>
            <a:r>
              <a:rPr lang="en-US" dirty="0">
                <a:hlinkClick r:id="rId5"/>
              </a:rPr>
              <a:t>https://www.youtube.com/watch?v=eSW0Mp8Uif8</a:t>
            </a:r>
            <a:endParaRPr lang="en-US" dirty="0"/>
          </a:p>
          <a:p>
            <a:r>
              <a:rPr lang="en-US" altLang="ko-KR" dirty="0">
                <a:effectLst/>
              </a:rPr>
              <a:t>3·1 </a:t>
            </a:r>
            <a:r>
              <a:rPr lang="ko-KR" altLang="en-US" dirty="0">
                <a:effectLst/>
              </a:rPr>
              <a:t>운동 자유와 독립을 향한 외침</a:t>
            </a:r>
            <a:r>
              <a:rPr lang="en-US" altLang="ko-KR" dirty="0">
                <a:effectLst/>
              </a:rPr>
              <a:t>, </a:t>
            </a:r>
            <a:r>
              <a:rPr lang="ko-KR" altLang="en-US" dirty="0">
                <a:effectLst/>
              </a:rPr>
              <a:t>독립기념관 </a:t>
            </a:r>
            <a:r>
              <a:rPr lang="en-US" altLang="ko-KR" dirty="0">
                <a:effectLst/>
              </a:rPr>
              <a:t>(2018)</a:t>
            </a:r>
            <a:endParaRPr lang="en-US" altLang="ko-KR" dirty="0"/>
          </a:p>
          <a:p>
            <a:r>
              <a:rPr lang="ko-KR" altLang="en-US" dirty="0"/>
              <a:t>독립선언서 영문판</a:t>
            </a:r>
            <a:r>
              <a:rPr lang="en-US" altLang="ko-KR" dirty="0"/>
              <a:t>, </a:t>
            </a:r>
            <a:r>
              <a:rPr lang="ko-KR" altLang="en-US" dirty="0"/>
              <a:t>반크</a:t>
            </a:r>
            <a:r>
              <a:rPr lang="en-US" altLang="ko-KR" dirty="0"/>
              <a:t>: </a:t>
            </a:r>
            <a:r>
              <a:rPr lang="en-US" altLang="ko-KR" dirty="0">
                <a:hlinkClick r:id="rId6"/>
              </a:rPr>
              <a:t>http://kkum.prkorea.com/proclamation/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9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"/>
            <a:ext cx="11887200" cy="6583680"/>
          </a:xfrm>
          <a:ln w="127000">
            <a:solidFill>
              <a:schemeClr val="dk1">
                <a:shade val="50000"/>
              </a:schemeClr>
            </a:solidFill>
          </a:ln>
        </p:spPr>
      </p:pic>
      <p:sp>
        <p:nvSpPr>
          <p:cNvPr id="12" name="Oval Callout 11"/>
          <p:cNvSpPr/>
          <p:nvPr/>
        </p:nvSpPr>
        <p:spPr>
          <a:xfrm>
            <a:off x="9347200" y="516467"/>
            <a:ext cx="2404533" cy="2116667"/>
          </a:xfrm>
          <a:prstGeom prst="wedgeEllipseCallout">
            <a:avLst>
              <a:gd name="adj1" fmla="val -24706"/>
              <a:gd name="adj2" fmla="val 7810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 flipH="1">
            <a:off x="1143001" y="431800"/>
            <a:ext cx="2404533" cy="2116667"/>
          </a:xfrm>
          <a:prstGeom prst="wedgeEllipseCallout">
            <a:avLst>
              <a:gd name="adj1" fmla="val -24706"/>
              <a:gd name="adj2" fmla="val 781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66800" y="913080"/>
            <a:ext cx="2556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solidFill>
                  <a:schemeClr val="bg1"/>
                </a:solidFill>
              </a:rPr>
              <a:t>대한독립만세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94800" y="1040080"/>
            <a:ext cx="2556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solidFill>
                  <a:schemeClr val="bg1"/>
                </a:solidFill>
              </a:rPr>
              <a:t>조선독립만세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79721" y="5784681"/>
            <a:ext cx="3657600" cy="910758"/>
          </a:xfrm>
          <a:prstGeom prst="roundRect">
            <a:avLst/>
          </a:prstGeom>
          <a:ln w="38100">
            <a:solidFill>
              <a:srgbClr val="FF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</a:rPr>
              <a:t>독립 선언서 낭독</a:t>
            </a:r>
            <a:endParaRPr lang="en-US" altLang="ko-K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4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ea"/>
              </a:rPr>
              <a:t>3·1 </a:t>
            </a:r>
            <a:r>
              <a:rPr lang="ko-KR" altLang="en-US" dirty="0">
                <a:latin typeface="+mj-ea"/>
              </a:rPr>
              <a:t>운동</a:t>
            </a:r>
            <a:r>
              <a:rPr lang="ko-KR" altLang="en-US" dirty="0"/>
              <a:t> 배경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687401"/>
          </a:xfrm>
        </p:spPr>
        <p:txBody>
          <a:bodyPr/>
          <a:lstStyle/>
          <a:p>
            <a:r>
              <a:rPr lang="ko-KR" altLang="en-US" sz="3600" b="1" dirty="0"/>
              <a:t>국내 요인 </a:t>
            </a:r>
            <a:endParaRPr lang="en-US" altLang="ko-KR" sz="3600" b="1" dirty="0"/>
          </a:p>
          <a:p>
            <a:pPr marL="971550" lvl="1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/>
              <a:t>민족 독립운동의 지속</a:t>
            </a:r>
            <a:endParaRPr lang="en-US" altLang="ko-KR" sz="3200" dirty="0"/>
          </a:p>
          <a:p>
            <a:pPr marL="971550" lvl="1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/>
              <a:t>민족의 응집력 강화 </a:t>
            </a:r>
            <a:r>
              <a:rPr lang="en-US" altLang="ko-KR" sz="3200" dirty="0"/>
              <a:t>– </a:t>
            </a:r>
            <a:r>
              <a:rPr lang="ko-KR" altLang="en-US" sz="3200" dirty="0"/>
              <a:t>하나의 민족으로 단합하게 됨</a:t>
            </a:r>
            <a:endParaRPr lang="en-US" altLang="ko-KR" sz="3200" dirty="0"/>
          </a:p>
          <a:p>
            <a:pPr marL="971550" lvl="1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/>
              <a:t>독립운동 기반 조성 </a:t>
            </a:r>
            <a:r>
              <a:rPr lang="en-US" altLang="ko-KR" sz="3200" dirty="0"/>
              <a:t>– </a:t>
            </a:r>
            <a:r>
              <a:rPr lang="ko-KR" altLang="en-US" sz="3200" dirty="0"/>
              <a:t>일본의 탄압으로 독립에 대한 의지가 강해짐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8703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94" y="295487"/>
            <a:ext cx="5639405" cy="3323166"/>
          </a:xfrm>
        </p:spPr>
        <p:txBody>
          <a:bodyPr>
            <a:normAutofit/>
          </a:bodyPr>
          <a:lstStyle/>
          <a:p>
            <a:r>
              <a:rPr lang="ko-KR" altLang="en-US" sz="3600" b="1" dirty="0"/>
              <a:t>대외 요인</a:t>
            </a:r>
            <a:endParaRPr lang="en-US" altLang="ko-KR" sz="3600" b="1" dirty="0"/>
          </a:p>
          <a:p>
            <a:pPr marL="971550" lvl="1" indent="-514350">
              <a:buFont typeface="+mj-lt"/>
              <a:buAutoNum type="arabicPeriod"/>
            </a:pPr>
            <a:endParaRPr lang="en-US" altLang="ko-KR" sz="3200" dirty="0"/>
          </a:p>
          <a:p>
            <a:pPr marL="971550" lvl="1" indent="-514350">
              <a:buFont typeface="+mj-lt"/>
              <a:buAutoNum type="arabicPeriod"/>
            </a:pPr>
            <a:r>
              <a:rPr lang="ko-KR" altLang="en-US" sz="3200" dirty="0"/>
              <a:t>민족 자결주의</a:t>
            </a:r>
            <a:endParaRPr lang="en-US" altLang="ko-KR" sz="32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dirty="0"/>
              <a:t>      (The Right of a people to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dirty="0"/>
              <a:t>       Self-Determination)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25" y="486834"/>
            <a:ext cx="3923169" cy="5943600"/>
          </a:xfrm>
          <a:prstGeom prst="rect">
            <a:avLst/>
          </a:prstGeom>
          <a:ln w="127000">
            <a:solidFill>
              <a:schemeClr val="dk1">
                <a:shade val="50000"/>
              </a:schemeClr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7665109" y="4393608"/>
            <a:ext cx="3657600" cy="1977559"/>
          </a:xfrm>
          <a:prstGeom prst="roundRect">
            <a:avLst/>
          </a:prstGeom>
          <a:ln w="38100">
            <a:solidFill>
              <a:srgbClr val="FF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000" dirty="0">
                <a:solidFill>
                  <a:schemeClr val="bg1"/>
                </a:solidFill>
              </a:rPr>
              <a:t>미국의 윌슨 대통령</a:t>
            </a:r>
            <a:endParaRPr lang="en-US" altLang="ko-KR" sz="3000" dirty="0">
              <a:solidFill>
                <a:schemeClr val="bg1"/>
              </a:solidFill>
            </a:endParaRPr>
          </a:p>
          <a:p>
            <a:pPr algn="ctr"/>
            <a:r>
              <a:rPr lang="en-US" altLang="ko-KR" sz="3000" dirty="0">
                <a:solidFill>
                  <a:schemeClr val="bg1"/>
                </a:solidFill>
              </a:rPr>
              <a:t>28</a:t>
            </a:r>
            <a:r>
              <a:rPr lang="en-US" altLang="ko-KR" sz="3000" baseline="30000" dirty="0">
                <a:solidFill>
                  <a:schemeClr val="bg1"/>
                </a:solidFill>
              </a:rPr>
              <a:t>th</a:t>
            </a:r>
            <a:r>
              <a:rPr lang="en-US" altLang="ko-KR" sz="3000" dirty="0">
                <a:solidFill>
                  <a:schemeClr val="bg1"/>
                </a:solidFill>
              </a:rPr>
              <a:t> President of USA</a:t>
            </a:r>
          </a:p>
          <a:p>
            <a:pPr algn="ctr"/>
            <a:r>
              <a:rPr lang="en-US" altLang="ko-KR" sz="3000" dirty="0">
                <a:solidFill>
                  <a:schemeClr val="bg1"/>
                </a:solidFill>
              </a:rPr>
              <a:t>Woodrow Wilson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1586042" y="3473874"/>
            <a:ext cx="4988560" cy="2956560"/>
          </a:xfrm>
          <a:prstGeom prst="wedgeEllipseCallout">
            <a:avLst>
              <a:gd name="adj1" fmla="val 64300"/>
              <a:gd name="adj2" fmla="val -5846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600" b="1" dirty="0"/>
              <a:t>민족의 문제는 그 민족 </a:t>
            </a:r>
            <a:r>
              <a:rPr lang="ko-KR" altLang="en-US" sz="3600" b="1" dirty="0">
                <a:solidFill>
                  <a:srgbClr val="FF0000"/>
                </a:solidFill>
              </a:rPr>
              <a:t>스스로</a:t>
            </a:r>
            <a:r>
              <a:rPr lang="ko-KR" altLang="en-US" sz="3600" b="1" dirty="0"/>
              <a:t> 결정해야 합니다</a:t>
            </a:r>
            <a:r>
              <a:rPr lang="en-US" altLang="ko-KR" sz="36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6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262" y="359836"/>
            <a:ext cx="4294898" cy="621368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altLang="ko-KR" sz="3200" dirty="0"/>
          </a:p>
          <a:p>
            <a:pPr marL="971550" lvl="1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ko-KR" altLang="en-US" sz="3200" dirty="0"/>
              <a:t>파리 강화 회의 </a:t>
            </a:r>
            <a:endParaRPr lang="en-US" altLang="ko-KR" sz="32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dirty="0"/>
              <a:t>      (Paris Peace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dirty="0"/>
              <a:t>       Conference, 1919)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32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dirty="0"/>
              <a:t>김규식을 파견하여</a:t>
            </a:r>
            <a:endParaRPr lang="en-US" altLang="ko-KR" sz="32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dirty="0"/>
              <a:t>전 세계에 일본</a:t>
            </a:r>
            <a:endParaRPr lang="en-US" altLang="ko-KR" sz="32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dirty="0"/>
              <a:t>식민지배의</a:t>
            </a:r>
            <a:endParaRPr lang="en-US" altLang="ko-KR" sz="32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dirty="0"/>
              <a:t>부당함을 </a:t>
            </a:r>
            <a:endParaRPr lang="en-US" altLang="ko-KR" sz="3200" dirty="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dirty="0"/>
              <a:t>알리려고 함 </a:t>
            </a:r>
            <a:endParaRPr lang="en-US" altLang="ko-KR" sz="3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19" y="528320"/>
            <a:ext cx="7136780" cy="594360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4949269" y="4851534"/>
            <a:ext cx="7040880" cy="1554480"/>
          </a:xfrm>
          <a:prstGeom prst="roundRect">
            <a:avLst/>
          </a:prstGeom>
          <a:ln w="38100">
            <a:solidFill>
              <a:srgbClr val="FF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/>
              <a:t>1919</a:t>
            </a:r>
            <a:r>
              <a:rPr lang="ko-KR" altLang="en-US" sz="2800" dirty="0"/>
              <a:t>년 파리강화회의에 독립을 청원하기 위해 참가한 독립운동가들</a:t>
            </a:r>
            <a:endParaRPr lang="en-US" altLang="ko-KR" sz="2800" dirty="0"/>
          </a:p>
          <a:p>
            <a:pPr algn="ctr"/>
            <a:r>
              <a:rPr lang="ko-KR" altLang="en-US" sz="2800" dirty="0"/>
              <a:t>앞줄 오른쪽 </a:t>
            </a:r>
            <a:r>
              <a:rPr lang="en-US" altLang="ko-KR" sz="2800" dirty="0"/>
              <a:t>– </a:t>
            </a:r>
            <a:r>
              <a:rPr lang="ko-KR" altLang="en-US" sz="2800" dirty="0"/>
              <a:t>김규식</a:t>
            </a:r>
            <a:r>
              <a:rPr lang="en-US" altLang="ko-KR" sz="2800" dirty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9304867" y="1847494"/>
            <a:ext cx="1828800" cy="164592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842434"/>
            <a:ext cx="10353762" cy="5173133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 startAt="3"/>
            </a:pPr>
            <a:r>
              <a:rPr lang="ko-KR" altLang="en-US" sz="3200" dirty="0"/>
              <a:t>해외 동포들의 독립 선언</a:t>
            </a:r>
            <a:endParaRPr lang="en-US" altLang="ko-KR" sz="3200" dirty="0"/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ko-KR" altLang="en-US" sz="3200" dirty="0"/>
              <a:t>무오 독립 선언 </a:t>
            </a:r>
            <a:r>
              <a:rPr lang="en-US" altLang="ko-KR" sz="3200" dirty="0"/>
              <a:t>– 1919</a:t>
            </a:r>
            <a:r>
              <a:rPr lang="ko-KR" altLang="en-US" sz="3200" dirty="0"/>
              <a:t>년 </a:t>
            </a:r>
            <a:r>
              <a:rPr lang="en-US" altLang="ko-KR" sz="3200" dirty="0"/>
              <a:t>2</a:t>
            </a:r>
            <a:r>
              <a:rPr lang="ko-KR" altLang="en-US" sz="3200" dirty="0"/>
              <a:t>월 </a:t>
            </a:r>
            <a:r>
              <a:rPr lang="en-US" altLang="ko-KR" sz="3200" dirty="0"/>
              <a:t>1</a:t>
            </a:r>
            <a:r>
              <a:rPr lang="ko-KR" altLang="en-US" sz="3200" dirty="0"/>
              <a:t>일 </a:t>
            </a:r>
            <a:endParaRPr lang="en-US" altLang="ko-KR" sz="3200" dirty="0"/>
          </a:p>
          <a:p>
            <a:pPr marL="1274400" lvl="3" indent="0">
              <a:buNone/>
            </a:pPr>
            <a:r>
              <a:rPr lang="ko-KR" altLang="en-US" sz="3000" dirty="0"/>
              <a:t>만주와 러시아 지역의 독립운동지도자 </a:t>
            </a:r>
            <a:r>
              <a:rPr lang="en-US" altLang="ko-KR" sz="3000" dirty="0"/>
              <a:t>39</a:t>
            </a:r>
            <a:r>
              <a:rPr lang="ko-KR" altLang="en-US" sz="3000" dirty="0"/>
              <a:t>명이 </a:t>
            </a:r>
            <a:r>
              <a:rPr lang="en-US" altLang="ko-KR" sz="3000" dirty="0"/>
              <a:t>1</a:t>
            </a:r>
            <a:r>
              <a:rPr lang="ko-KR" altLang="en-US" sz="3000" dirty="0"/>
              <a:t>차 세계대전 종전에 맞추어 독립을 요구한 선언서</a:t>
            </a:r>
            <a:endParaRPr lang="en-US" altLang="ko-KR" sz="3000" dirty="0"/>
          </a:p>
          <a:p>
            <a:pPr marL="1274400" lvl="3" indent="0">
              <a:buNone/>
            </a:pPr>
            <a:endParaRPr lang="en-US" altLang="ko-KR" sz="3000" dirty="0"/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altLang="ko-KR" sz="3200" dirty="0"/>
              <a:t>2·8 </a:t>
            </a:r>
            <a:r>
              <a:rPr lang="ko-KR" altLang="en-US" sz="3200" dirty="0"/>
              <a:t>독립 선언 </a:t>
            </a:r>
            <a:r>
              <a:rPr lang="en-US" altLang="ko-KR" sz="3200" dirty="0"/>
              <a:t>- 1919</a:t>
            </a:r>
            <a:r>
              <a:rPr lang="ko-KR" altLang="en-US" sz="3200" dirty="0"/>
              <a:t>년 </a:t>
            </a:r>
            <a:r>
              <a:rPr lang="en-US" altLang="ko-KR" sz="3200" dirty="0"/>
              <a:t>2</a:t>
            </a:r>
            <a:r>
              <a:rPr lang="ko-KR" altLang="en-US" sz="3200" dirty="0"/>
              <a:t>월 </a:t>
            </a:r>
            <a:r>
              <a:rPr lang="en-US" altLang="ko-KR" sz="3200" dirty="0"/>
              <a:t>28</a:t>
            </a:r>
            <a:r>
              <a:rPr lang="ko-KR" altLang="en-US" sz="3200" dirty="0"/>
              <a:t>일</a:t>
            </a:r>
            <a:endParaRPr lang="en-US" altLang="ko-KR" sz="3200" dirty="0"/>
          </a:p>
          <a:p>
            <a:pPr marL="1274400" lvl="3" indent="0">
              <a:buNone/>
            </a:pPr>
            <a:r>
              <a:rPr lang="ko-KR" altLang="en-US" sz="3000" dirty="0"/>
              <a:t>일본 도쿄에서 당시 재일 유학생들의 주도로 이루어진 독립 선언</a:t>
            </a:r>
            <a:endParaRPr lang="en-US" altLang="ko-KR" sz="3000" dirty="0"/>
          </a:p>
        </p:txBody>
      </p:sp>
    </p:spTree>
    <p:extLst>
      <p:ext uri="{BB962C8B-B14F-4D97-AF65-F5344CB8AC3E}">
        <p14:creationId xmlns:p14="http://schemas.microsoft.com/office/powerpoint/2010/main" val="1005695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ea"/>
              </a:rPr>
              <a:t>3·1 </a:t>
            </a:r>
            <a:r>
              <a:rPr lang="ko-KR" altLang="en-US" dirty="0">
                <a:latin typeface="+mj-ea"/>
              </a:rPr>
              <a:t>운동의 경과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51558"/>
            <a:ext cx="10353762" cy="36692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약 </a:t>
            </a:r>
            <a:r>
              <a:rPr lang="en-US" altLang="ko-KR" sz="3200" dirty="0">
                <a:latin typeface="+mn-ea"/>
              </a:rPr>
              <a:t>3</a:t>
            </a:r>
            <a:r>
              <a:rPr lang="ko-KR" altLang="en-US" sz="3200" dirty="0">
                <a:latin typeface="+mn-ea"/>
              </a:rPr>
              <a:t>개월 동안 지속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약 </a:t>
            </a:r>
            <a:r>
              <a:rPr lang="en-US" altLang="ko-KR" sz="3200" dirty="0">
                <a:latin typeface="+mn-ea"/>
              </a:rPr>
              <a:t>200</a:t>
            </a:r>
            <a:r>
              <a:rPr lang="ko-KR" altLang="en-US" sz="3200" dirty="0">
                <a:latin typeface="+mn-ea"/>
              </a:rPr>
              <a:t>만명 참여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고종 황제의 독살설로 많은 사람들의 호응을 얻음</a:t>
            </a:r>
            <a:endParaRPr lang="en-US" altLang="ko-KR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+mn-ea"/>
              </a:rPr>
              <a:t>일본군이 무력으로 진압</a:t>
            </a:r>
            <a:endParaRPr 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846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그림 1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55295" y="542342"/>
            <a:ext cx="5631238" cy="47825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월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일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서울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평양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원산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의주 등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endParaRPr lang="en-US" altLang="ko-KR" sz="2400" dirty="0">
              <a:latin typeface="+mn-ea"/>
            </a:endParaRPr>
          </a:p>
          <a:p>
            <a:pPr lvl="1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월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일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개성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월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5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일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군산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월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8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일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대구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월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일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광주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철원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성진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월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11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일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부산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58235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776</TotalTime>
  <Words>663</Words>
  <Application>Microsoft Office PowerPoint</Application>
  <PresentationFormat>Widescreen</PresentationFormat>
  <Paragraphs>111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Malgun Gothic</vt:lpstr>
      <vt:lpstr>Arial</vt:lpstr>
      <vt:lpstr>Calibri</vt:lpstr>
      <vt:lpstr>Calibri Light</vt:lpstr>
      <vt:lpstr>Wingdings</vt:lpstr>
      <vt:lpstr>Wingdings 2</vt:lpstr>
      <vt:lpstr>Slate</vt:lpstr>
      <vt:lpstr>3·1운동</vt:lpstr>
      <vt:lpstr>3·1 운동이란</vt:lpstr>
      <vt:lpstr>PowerPoint Presentation</vt:lpstr>
      <vt:lpstr>3·1 운동 배경</vt:lpstr>
      <vt:lpstr>PowerPoint Presentation</vt:lpstr>
      <vt:lpstr>PowerPoint Presentation</vt:lpstr>
      <vt:lpstr>PowerPoint Presentation</vt:lpstr>
      <vt:lpstr>3·1 운동의 경과 </vt:lpstr>
      <vt:lpstr>PowerPoint Presentation</vt:lpstr>
      <vt:lpstr>적극적인 시민들의 참여</vt:lpstr>
      <vt:lpstr>거리에서 만세를 외치는 사람들</vt:lpstr>
      <vt:lpstr>3·1 운동에 대한 일본의 보복</vt:lpstr>
      <vt:lpstr>3·1 운동의 의의 및 영향</vt:lpstr>
      <vt:lpstr>PowerPoint Presentation</vt:lpstr>
      <vt:lpstr>해외 동포들의 독립운동</vt:lpstr>
      <vt:lpstr>PowerPoint Presentation</vt:lpstr>
      <vt:lpstr>PowerPoint Presentation</vt:lpstr>
      <vt:lpstr>PowerPoint Presentation</vt:lpstr>
      <vt:lpstr>3·1 운동 관련 인물</vt:lpstr>
      <vt:lpstr>독립 선언서 (The Proclamation of Korean Independence)</vt:lpstr>
      <vt:lpstr>유관순 열사  (1902-1920)</vt:lpstr>
      <vt:lpstr>PowerPoint Presentation</vt:lpstr>
      <vt:lpstr>자료 출처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3·1 운동 (중급)</dc:title>
  <dc:creator>Ari Song</dc:creator>
  <cp:lastModifiedBy>Owner</cp:lastModifiedBy>
  <cp:revision>61</cp:revision>
  <dcterms:created xsi:type="dcterms:W3CDTF">2019-01-05T03:45:34Z</dcterms:created>
  <dcterms:modified xsi:type="dcterms:W3CDTF">2019-02-09T05:48:30Z</dcterms:modified>
</cp:coreProperties>
</file>