
<file path=[Content_Types].xml><?xml version="1.0" encoding="utf-8"?>
<Types xmlns="http://schemas.openxmlformats.org/package/2006/content-types">
  <Default Extension="png" ContentType="image/png"/>
  <Default Extension="jpeg" ContentType="image/jpeg"/>
  <Default Extension="com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5" r:id="rId2"/>
    <p:sldId id="257" r:id="rId3"/>
    <p:sldId id="281" r:id="rId4"/>
    <p:sldId id="282" r:id="rId5"/>
    <p:sldId id="294" r:id="rId6"/>
    <p:sldId id="307" r:id="rId7"/>
    <p:sldId id="308" r:id="rId8"/>
    <p:sldId id="310" r:id="rId9"/>
    <p:sldId id="284" r:id="rId10"/>
    <p:sldId id="303" r:id="rId11"/>
    <p:sldId id="304" r:id="rId12"/>
    <p:sldId id="295" r:id="rId13"/>
    <p:sldId id="298" r:id="rId14"/>
    <p:sldId id="299" r:id="rId15"/>
    <p:sldId id="286" r:id="rId16"/>
    <p:sldId id="30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Jung Jae" initials="LJJ" lastIdx="4" clrIdx="0">
    <p:extLst>
      <p:ext uri="{19B8F6BF-5375-455C-9EA6-DF929625EA0E}">
        <p15:presenceInfo xmlns:p15="http://schemas.microsoft.com/office/powerpoint/2012/main" userId="S-1-5-21-3727875255-714982161-3205299925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00"/>
    <a:srgbClr val="66FFFF"/>
    <a:srgbClr val="D60093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12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3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25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75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0670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93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84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77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75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3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1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8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6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4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7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18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88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2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E09B7-9467-48AD-A08F-5EA1A28BABD6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E2F70-242A-4A9F-B96A-A32DF9E7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384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bizarre.tistory.com/299" TargetMode="External"/><Relationship Id="rId2" Type="http://schemas.openxmlformats.org/officeDocument/2006/relationships/image" Target="../media/image16.com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o.wikipedia.org/wiki/%EC%84%9C%EB%B4%89%EC%B4%9D_%EA%B8%88%EA%B4%80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rigvedawiki.net/w/%EA%B8%88%EB%A6%BC%EC%99%95" TargetMode="External"/><Relationship Id="rId7" Type="http://schemas.openxmlformats.org/officeDocument/2006/relationships/image" Target="../media/image34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istory_of_Korea-Three_Kingdoms_Period-576_CE.gif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%EB%B0%B1%EC%A0%9C_%EA%B8%88%EB%8F%99%EB%8C%80%ED%96%A5%EB%A1%9C.jp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ko.wikipedia.org/wiki/%ED%97%8C%EB%8D%95%EC%99%95%EB%A6%8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o.wikipedia.org/wiki/%EA%B3%A0%EA%B5%AC%EB%A0%A4_%EA%B3%A0%EB%B6%84%EA%B5%B0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27130-A1D4-4A92-92B9-EE8110C0A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39" y="609599"/>
            <a:ext cx="6777872" cy="3909392"/>
          </a:xfrm>
        </p:spPr>
        <p:txBody>
          <a:bodyPr>
            <a:noAutofit/>
          </a:bodyPr>
          <a:lstStyle/>
          <a:p>
            <a:br>
              <a:rPr lang="en-US" altLang="ko-KR" sz="8000" dirty="0"/>
            </a:br>
            <a:br>
              <a:rPr lang="en-US" altLang="ko-KR" sz="8000" dirty="0"/>
            </a:br>
            <a:br>
              <a:rPr lang="en-US" altLang="ko-KR" sz="8000" dirty="0"/>
            </a:br>
            <a:endParaRPr lang="en-US" sz="8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164D7E-31A9-4A93-BF6D-C99B67120200}"/>
              </a:ext>
            </a:extLst>
          </p:cNvPr>
          <p:cNvSpPr txBox="1"/>
          <p:nvPr/>
        </p:nvSpPr>
        <p:spPr>
          <a:xfrm>
            <a:off x="1159560" y="936446"/>
            <a:ext cx="98728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4000" b="1" dirty="0">
              <a:solidFill>
                <a:srgbClr val="FFFF00"/>
              </a:solidFill>
            </a:endParaRPr>
          </a:p>
          <a:p>
            <a:endParaRPr lang="en-US" altLang="ko-KR" sz="3200" b="1" dirty="0">
              <a:solidFill>
                <a:srgbClr val="FFFF00"/>
              </a:solidFill>
            </a:endParaRPr>
          </a:p>
          <a:p>
            <a:endParaRPr lang="en-US" altLang="ko-KR" sz="4000" b="1" dirty="0">
              <a:solidFill>
                <a:srgbClr val="FFFF00"/>
              </a:solidFill>
            </a:endParaRPr>
          </a:p>
          <a:p>
            <a:r>
              <a:rPr lang="ko-KR" altLang="en-US" sz="8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삼국시대 유물과 유적</a:t>
            </a:r>
            <a:endParaRPr lang="en-US" sz="8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72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8D0B39-A81C-4A99-96D1-690AB1140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2796" y="1823075"/>
            <a:ext cx="5863471" cy="287884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51E613-2B6A-4255-A332-C1202E4BE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064" y="1187877"/>
            <a:ext cx="5967167" cy="54131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FEFEBC-B4F9-4106-9A53-DA1F42EAA845}"/>
              </a:ext>
            </a:extLst>
          </p:cNvPr>
          <p:cNvSpPr/>
          <p:nvPr/>
        </p:nvSpPr>
        <p:spPr>
          <a:xfrm>
            <a:off x="142796" y="4862945"/>
            <a:ext cx="5720675" cy="1848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ko-KR" altLang="en-US" sz="2200" dirty="0"/>
              <a:t>대부분 북한과 중국의 만주 지역에 있음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o-KR" altLang="en-US" sz="2200" dirty="0">
                <a:solidFill>
                  <a:srgbClr val="00FF00"/>
                </a:solidFill>
              </a:rPr>
              <a:t>동북공정</a:t>
            </a:r>
            <a:r>
              <a:rPr lang="ko-KR" altLang="en-US" sz="2200" dirty="0"/>
              <a:t> </a:t>
            </a:r>
            <a:r>
              <a:rPr lang="en-US" altLang="ko-KR" sz="2200" dirty="0"/>
              <a:t>: </a:t>
            </a:r>
            <a:r>
              <a:rPr lang="ko-KR" altLang="en-US" sz="2200" dirty="0"/>
              <a:t>현재 중국이 자국의 역사에 포함하려는 움직임에 역사적 사실이 왜곡되고 있음</a:t>
            </a:r>
            <a:endParaRPr lang="en-US" altLang="ko-KR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o-KR" altLang="en-US" sz="2200" dirty="0">
                <a:solidFill>
                  <a:srgbClr val="00FF00"/>
                </a:solidFill>
              </a:rPr>
              <a:t>고분벽화</a:t>
            </a:r>
            <a:r>
              <a:rPr lang="en-US" altLang="ko-KR" sz="2200" dirty="0"/>
              <a:t>: </a:t>
            </a:r>
            <a:r>
              <a:rPr lang="ko-KR" altLang="en-US" sz="2200" dirty="0"/>
              <a:t>고구려 사람들의 생활상을 엿볼 수 있음</a:t>
            </a:r>
            <a:r>
              <a:rPr lang="en-US" altLang="ko-KR" sz="2200" dirty="0"/>
              <a:t>(</a:t>
            </a:r>
            <a:r>
              <a:rPr lang="ko-KR" altLang="en-US" sz="2200" dirty="0"/>
              <a:t>무용총 수렵도</a:t>
            </a:r>
            <a:r>
              <a:rPr lang="en-US" altLang="ko-KR" sz="2200" dirty="0"/>
              <a:t>, </a:t>
            </a:r>
            <a:r>
              <a:rPr lang="ko-KR" altLang="en-US" sz="2200" dirty="0"/>
              <a:t>안악고분</a:t>
            </a:r>
            <a:r>
              <a:rPr lang="en-US" altLang="ko-KR" sz="2200" dirty="0"/>
              <a:t>, </a:t>
            </a:r>
            <a:r>
              <a:rPr lang="ko-KR" altLang="en-US" sz="2200" dirty="0"/>
              <a:t>쌍용총</a:t>
            </a:r>
            <a:r>
              <a:rPr lang="en-US" altLang="ko-KR" sz="2200" dirty="0"/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CAC212-5370-4DDF-AD54-F82FA91E9BB0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6220691" cy="977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고구려의 문화재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2303D-F5BF-498F-B13D-F9F40D5A1460}"/>
              </a:ext>
            </a:extLst>
          </p:cNvPr>
          <p:cNvSpPr txBox="1"/>
          <p:nvPr/>
        </p:nvSpPr>
        <p:spPr>
          <a:xfrm>
            <a:off x="364369" y="977960"/>
            <a:ext cx="2567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/>
              <a:t>고분군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24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B1C16-F3C0-4EDF-AF68-218DC12A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48314" cy="1065229"/>
          </a:xfrm>
        </p:spPr>
        <p:txBody>
          <a:bodyPr>
            <a:norm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고구려의 고분과 벽화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A3F748-116B-48C5-9C5D-D6451F3A88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700" y="2693680"/>
            <a:ext cx="4316342" cy="2877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ADABB5-EE95-4013-B0A4-42E1F715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813" y="4132460"/>
            <a:ext cx="4545918" cy="2582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3AECDE-1B52-4154-9A76-BFAD8F351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858" y="1065229"/>
            <a:ext cx="4545918" cy="3002437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DD0E4BD-CC95-4869-A99D-99F412A7212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9143538" y="2035852"/>
            <a:ext cx="2943081" cy="3875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A35DEB-FE88-43A4-9C90-1F2EB5DEC85C}"/>
              </a:ext>
            </a:extLst>
          </p:cNvPr>
          <p:cNvSpPr txBox="1"/>
          <p:nvPr/>
        </p:nvSpPr>
        <p:spPr>
          <a:xfrm>
            <a:off x="6683372" y="6396335"/>
            <a:ext cx="2506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FF0000"/>
                </a:solidFill>
              </a:rPr>
              <a:t>무용총 </a:t>
            </a:r>
            <a:r>
              <a:rPr lang="ko-KR" altLang="en-US" sz="2400" b="1">
                <a:solidFill>
                  <a:srgbClr val="FF0000"/>
                </a:solidFill>
              </a:rPr>
              <a:t>내 벽화들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821A2-FCEE-4192-A831-7B8A7157D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381" y="2693680"/>
            <a:ext cx="1347718" cy="478597"/>
          </a:xfrm>
        </p:spPr>
        <p:txBody>
          <a:bodyPr/>
          <a:lstStyle/>
          <a:p>
            <a:r>
              <a:rPr lang="ko-KR" altLang="en-US" dirty="0">
                <a:solidFill>
                  <a:srgbClr val="FF0000"/>
                </a:solidFill>
              </a:rPr>
              <a:t>장군총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276991-B463-4F53-A7C3-F3239859F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05068" y="5411987"/>
            <a:ext cx="1420020" cy="536315"/>
          </a:xfrm>
        </p:spPr>
        <p:txBody>
          <a:bodyPr/>
          <a:lstStyle/>
          <a:p>
            <a:r>
              <a:rPr lang="ko-KR" altLang="en-US" dirty="0">
                <a:solidFill>
                  <a:srgbClr val="FF0000"/>
                </a:solidFill>
              </a:rPr>
              <a:t>   쌍영총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68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D0105964-0AB6-4271-9B55-C71A6D1EC0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7092" y="1152588"/>
            <a:ext cx="6179126" cy="55361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5CAA98-56BF-4962-A88C-652DED9E4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181" y="1193279"/>
            <a:ext cx="5354709" cy="54708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605CDD-84A9-46D3-8147-24C472C9D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48314" cy="1065229"/>
          </a:xfrm>
        </p:spPr>
        <p:txBody>
          <a:bodyPr>
            <a:norm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고구려의 고분과 벽화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4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8BA02-BD4D-4F51-9175-E8345F87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710"/>
            <a:ext cx="4461164" cy="944253"/>
          </a:xfrm>
        </p:spPr>
        <p:txBody>
          <a:bodyPr>
            <a:norm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신라의 문화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E285A-20AC-4835-A6E7-2811A4609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176" y="1349710"/>
            <a:ext cx="6369041" cy="4732435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ko-KR" altLang="en-US" sz="3000" dirty="0"/>
              <a:t>소박하나 화려함이 공존하는 조화미가 돋보임</a:t>
            </a:r>
            <a:endParaRPr lang="en-US" altLang="ko-KR" sz="30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ko-KR" altLang="en-US" sz="3000" dirty="0">
                <a:solidFill>
                  <a:srgbClr val="00FF00"/>
                </a:solidFill>
              </a:rPr>
              <a:t>대릉원</a:t>
            </a:r>
            <a:r>
              <a:rPr lang="en-US" altLang="ko-KR" sz="3000" dirty="0"/>
              <a:t>: </a:t>
            </a:r>
            <a:r>
              <a:rPr lang="ko-KR" altLang="en-US" sz="3000" dirty="0"/>
              <a:t>여러 개의 고분이 모여 있음</a:t>
            </a:r>
            <a:r>
              <a:rPr lang="en-US" altLang="ko-KR" sz="3000" dirty="0"/>
              <a:t> </a:t>
            </a:r>
            <a:r>
              <a:rPr lang="ko-KR" altLang="en-US" sz="3000" dirty="0"/>
              <a:t>금귀걸이</a:t>
            </a:r>
            <a:r>
              <a:rPr lang="en-US" altLang="ko-KR" sz="3000" dirty="0"/>
              <a:t>, </a:t>
            </a:r>
            <a:r>
              <a:rPr lang="ko-KR" altLang="en-US" sz="3000" dirty="0"/>
              <a:t>허리띠</a:t>
            </a:r>
            <a:r>
              <a:rPr lang="en-US" altLang="ko-KR" sz="3000" dirty="0"/>
              <a:t>, </a:t>
            </a:r>
            <a:r>
              <a:rPr lang="ko-KR" altLang="en-US" sz="3000" dirty="0"/>
              <a:t>귀금속</a:t>
            </a:r>
            <a:r>
              <a:rPr lang="en-US" altLang="ko-KR" sz="3000" dirty="0"/>
              <a:t>, </a:t>
            </a:r>
            <a:r>
              <a:rPr lang="ko-KR" altLang="en-US" sz="3000" dirty="0"/>
              <a:t>금관 등이 출토</a:t>
            </a:r>
            <a:endParaRPr lang="en-US" altLang="ko-KR" sz="3000" dirty="0"/>
          </a:p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ko-KR" altLang="en-US" sz="3000" dirty="0">
                <a:solidFill>
                  <a:srgbClr val="00FF00"/>
                </a:solidFill>
              </a:rPr>
              <a:t>경주</a:t>
            </a:r>
            <a:r>
              <a:rPr lang="en-US" altLang="ko-KR" sz="3000" dirty="0"/>
              <a:t>:</a:t>
            </a:r>
            <a:r>
              <a:rPr lang="ko-KR" altLang="en-US" sz="3000" dirty="0"/>
              <a:t> 많은 고분들이 모여 있는 지역 </a:t>
            </a:r>
            <a:r>
              <a:rPr lang="en-US" altLang="ko-KR" sz="3000" dirty="0"/>
              <a:t>(</a:t>
            </a:r>
            <a:r>
              <a:rPr lang="ko-KR" altLang="en-US" sz="3000" dirty="0"/>
              <a:t>천마총</a:t>
            </a:r>
            <a:r>
              <a:rPr lang="en-US" altLang="ko-KR" sz="3000" dirty="0"/>
              <a:t>/</a:t>
            </a:r>
            <a:r>
              <a:rPr lang="ko-KR" altLang="en-US" sz="3000" dirty="0"/>
              <a:t>천마도</a:t>
            </a:r>
            <a:r>
              <a:rPr lang="en-US" altLang="ko-KR" sz="3000" dirty="0"/>
              <a:t>)</a:t>
            </a:r>
          </a:p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ko-KR" altLang="en-US" sz="3000" dirty="0">
                <a:solidFill>
                  <a:srgbClr val="00FF00"/>
                </a:solidFill>
              </a:rPr>
              <a:t>황금의 나라</a:t>
            </a:r>
            <a:r>
              <a:rPr lang="ko-KR" altLang="en-US" sz="3000" dirty="0"/>
              <a:t> </a:t>
            </a:r>
            <a:r>
              <a:rPr lang="en-US" altLang="ko-KR" sz="3000" dirty="0"/>
              <a:t>(</a:t>
            </a:r>
            <a:r>
              <a:rPr lang="ko-KR" altLang="en-US" sz="3000" dirty="0"/>
              <a:t>많은 금관이 왕릉에서 출토됨</a:t>
            </a:r>
            <a:r>
              <a:rPr lang="en-US" altLang="ko-KR" sz="3000" dirty="0"/>
              <a:t>)</a:t>
            </a:r>
          </a:p>
          <a:p>
            <a:pPr algn="l"/>
            <a:endParaRPr lang="en-US" dirty="0"/>
          </a:p>
        </p:txBody>
      </p:sp>
      <p:pic>
        <p:nvPicPr>
          <p:cNvPr id="8200" name="Picture 8" descr="Image result for ëë¦ì">
            <a:extLst>
              <a:ext uri="{FF2B5EF4-FFF2-40B4-BE49-F238E27FC236}">
                <a16:creationId xmlns:a16="http://schemas.microsoft.com/office/drawing/2014/main" id="{F260FC5D-0382-449C-A2E6-26198119F1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775855"/>
            <a:ext cx="5971819" cy="411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EB2938-796E-4E97-BEF0-0C39F3F26E84}"/>
              </a:ext>
            </a:extLst>
          </p:cNvPr>
          <p:cNvSpPr/>
          <p:nvPr/>
        </p:nvSpPr>
        <p:spPr>
          <a:xfrm>
            <a:off x="7980646" y="5009559"/>
            <a:ext cx="1883790" cy="477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/>
              <a:t> </a:t>
            </a:r>
            <a:r>
              <a:rPr lang="ko-KR" altLang="en-US" sz="2400" b="1" dirty="0">
                <a:solidFill>
                  <a:schemeClr val="tx1"/>
                </a:solidFill>
              </a:rPr>
              <a:t>경주 대릉원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24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5ED0B-D4BB-4537-BF08-AE40B9DD5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" y="8853"/>
            <a:ext cx="5139070" cy="1008042"/>
          </a:xfrm>
        </p:spPr>
        <p:txBody>
          <a:bodyPr>
            <a:norm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신라의 문화재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D095-7ADF-4A22-9124-C15A4461A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7470" y="5299953"/>
            <a:ext cx="1127513" cy="629214"/>
          </a:xfrm>
        </p:spPr>
        <p:txBody>
          <a:bodyPr>
            <a:normAutofit fontScale="85000" lnSpcReduction="20000"/>
          </a:bodyPr>
          <a:lstStyle/>
          <a:p>
            <a:r>
              <a:rPr lang="ko-KR" altLang="en-US" dirty="0"/>
              <a:t>               </a:t>
            </a:r>
            <a:r>
              <a:rPr lang="ko-KR" altLang="en-US" sz="2800" dirty="0"/>
              <a:t>금관</a:t>
            </a:r>
            <a:endParaRPr lang="en-US" sz="2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9F071D-169C-4872-8D6E-4C22D33553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636" y="1558047"/>
            <a:ext cx="3336471" cy="3917963"/>
          </a:xfrm>
        </p:spPr>
      </p:pic>
      <p:pic>
        <p:nvPicPr>
          <p:cNvPr id="11266" name="Picture 2" descr="Image result for ì ë¼ì ê¸">
            <a:extLst>
              <a:ext uri="{FF2B5EF4-FFF2-40B4-BE49-F238E27FC236}">
                <a16:creationId xmlns:a16="http://schemas.microsoft.com/office/drawing/2014/main" id="{CBF7EF38-0FA0-43BA-BF38-1A0C6E94B72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93" y="1006380"/>
            <a:ext cx="3856748" cy="34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77734-BD7E-40AF-8C7C-4CA08AB49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966" y="4589682"/>
            <a:ext cx="4865554" cy="22159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4EA00D-E175-4136-89F8-56A4163CA879}"/>
              </a:ext>
            </a:extLst>
          </p:cNvPr>
          <p:cNvSpPr/>
          <p:nvPr/>
        </p:nvSpPr>
        <p:spPr>
          <a:xfrm>
            <a:off x="956697" y="6295294"/>
            <a:ext cx="2936571" cy="51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</a:rPr>
              <a:t>천마총의 천마도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421256-D58F-4F81-9650-832206185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1860" y="1515359"/>
            <a:ext cx="3286890" cy="38272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AFDDC6-71D3-4BD1-81D0-F399347B9D48}"/>
              </a:ext>
            </a:extLst>
          </p:cNvPr>
          <p:cNvSpPr/>
          <p:nvPr/>
        </p:nvSpPr>
        <p:spPr>
          <a:xfrm>
            <a:off x="8512439" y="5465619"/>
            <a:ext cx="3805732" cy="1136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</a:rPr>
              <a:t>첨성대</a:t>
            </a:r>
            <a:endParaRPr lang="en-US" altLang="ko-KR" sz="24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2400" dirty="0"/>
              <a:t>동양에서 가장 오래된 천문대</a:t>
            </a:r>
            <a:endParaRPr lang="en-US" sz="240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14A7C23-949A-41B5-B3FE-7566D79C3D84}"/>
              </a:ext>
            </a:extLst>
          </p:cNvPr>
          <p:cNvSpPr txBox="1">
            <a:spLocks/>
          </p:cNvSpPr>
          <p:nvPr/>
        </p:nvSpPr>
        <p:spPr>
          <a:xfrm>
            <a:off x="7589741" y="3864694"/>
            <a:ext cx="1127513" cy="6292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/>
              <a:t>장신구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3178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BA31-5FE6-4E4C-B6BD-655B4075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453879" cy="1108364"/>
          </a:xfrm>
        </p:spPr>
        <p:txBody>
          <a:bodyPr>
            <a:norm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가야의 문화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118D6-F556-468C-9C28-45FA74CE0C2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618" y="874919"/>
            <a:ext cx="5418417" cy="5108162"/>
          </a:xfrm>
          <a:prstGeom prst="rect">
            <a:avLst/>
          </a:prstGeo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08B23-6493-4D29-97AE-484D26731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65" y="1338368"/>
            <a:ext cx="6215544" cy="606001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ko-KR" sz="3200" dirty="0"/>
              <a:t> </a:t>
            </a:r>
            <a:r>
              <a:rPr lang="en-US" altLang="ko-KR" sz="3200" dirty="0">
                <a:solidFill>
                  <a:srgbClr val="00FF00"/>
                </a:solidFill>
              </a:rPr>
              <a:t>6 </a:t>
            </a:r>
            <a:r>
              <a:rPr lang="ko-KR" altLang="en-US" sz="3200" dirty="0">
                <a:solidFill>
                  <a:srgbClr val="00FF00"/>
                </a:solidFill>
              </a:rPr>
              <a:t>가야</a:t>
            </a:r>
            <a:r>
              <a:rPr lang="ko-KR" altLang="en-US" sz="3200" dirty="0"/>
              <a:t>로 이루어짐</a:t>
            </a:r>
            <a:endParaRPr lang="en-US" altLang="ko-KR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ko-KR" altLang="en-US" sz="3200" dirty="0"/>
              <a:t> </a:t>
            </a:r>
            <a:r>
              <a:rPr lang="ko-KR" altLang="en-US" sz="3200" dirty="0">
                <a:solidFill>
                  <a:srgbClr val="00FF00"/>
                </a:solidFill>
              </a:rPr>
              <a:t>철</a:t>
            </a:r>
            <a:r>
              <a:rPr lang="en-US" altLang="ko-KR" sz="3200" dirty="0"/>
              <a:t>(iron)</a:t>
            </a:r>
            <a:r>
              <a:rPr lang="ko-KR" altLang="en-US" sz="3200" dirty="0"/>
              <a:t>의 나라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ko-KR" altLang="en-US" sz="3200" dirty="0"/>
              <a:t> </a:t>
            </a:r>
            <a:r>
              <a:rPr lang="ko-KR" altLang="en-US" sz="3200" dirty="0">
                <a:solidFill>
                  <a:srgbClr val="00FF00"/>
                </a:solidFill>
              </a:rPr>
              <a:t>일본에 문화를 전파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ko-KR" sz="3200" dirty="0"/>
              <a:t> 600</a:t>
            </a:r>
            <a:r>
              <a:rPr lang="ko-KR" altLang="en-US" sz="3200" dirty="0"/>
              <a:t>년의 역사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ko-KR" sz="3200" dirty="0"/>
              <a:t> 562</a:t>
            </a:r>
            <a:r>
              <a:rPr lang="ko-KR" altLang="en-US" sz="3200" dirty="0"/>
              <a:t>년 신라에 통합됨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ko-KR" altLang="en-US" sz="3200" dirty="0"/>
              <a:t> 일부 가야인들은 일본으로 이주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ko-KR" altLang="en-US" sz="3200" dirty="0"/>
              <a:t> 부여와 가야를 포함하여 </a:t>
            </a:r>
            <a:r>
              <a:rPr lang="ko-KR" altLang="en-US" sz="3200" dirty="0">
                <a:solidFill>
                  <a:srgbClr val="00FF00"/>
                </a:solidFill>
              </a:rPr>
              <a:t>열국시대</a:t>
            </a:r>
            <a:r>
              <a:rPr lang="ko-KR" altLang="en-US" sz="3200" dirty="0"/>
              <a:t>로 부르기도 함</a:t>
            </a:r>
          </a:p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9B47D-9431-4EE1-AA06-AB69FC5796D8}"/>
              </a:ext>
            </a:extLst>
          </p:cNvPr>
          <p:cNvSpPr txBox="1"/>
          <p:nvPr/>
        </p:nvSpPr>
        <p:spPr>
          <a:xfrm>
            <a:off x="8797636" y="6082145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가야의 구성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71249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1E9CD-3620-4B2D-B077-AE148913D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5181600" cy="1026584"/>
          </a:xfrm>
        </p:spPr>
        <p:txBody>
          <a:bodyPr>
            <a:norm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가야의 문화재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81E69-1E7A-4714-AFC0-B5C02657E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38565" y="1148575"/>
            <a:ext cx="1565672" cy="469455"/>
          </a:xfrm>
        </p:spPr>
        <p:txBody>
          <a:bodyPr>
            <a:normAutofit/>
          </a:bodyPr>
          <a:lstStyle/>
          <a:p>
            <a:r>
              <a:rPr lang="ko-KR" altLang="en-US" dirty="0"/>
              <a:t>가야 금관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BD8A03-514E-4757-A37C-ACFA60C51F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08154" y="1148575"/>
            <a:ext cx="3669833" cy="246490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2FEF1F-385D-466E-B03F-D751AC5A4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045236" y="4875066"/>
            <a:ext cx="3005970" cy="610951"/>
          </a:xfrm>
        </p:spPr>
        <p:txBody>
          <a:bodyPr>
            <a:normAutofit/>
          </a:bodyPr>
          <a:lstStyle/>
          <a:p>
            <a:r>
              <a:rPr lang="ko-KR" altLang="en-US" dirty="0"/>
              <a:t>    오리모양 토기</a:t>
            </a:r>
            <a:endParaRPr lang="en-US" dirty="0"/>
          </a:p>
        </p:txBody>
      </p:sp>
      <p:pic>
        <p:nvPicPr>
          <p:cNvPr id="5122" name="Picture 2" descr="Image result for ì¤ë¦¬ ëª¨ì í ê¸°">
            <a:extLst>
              <a:ext uri="{FF2B5EF4-FFF2-40B4-BE49-F238E27FC236}">
                <a16:creationId xmlns:a16="http://schemas.microsoft.com/office/drawing/2014/main" id="{C43F9DC5-8731-4AB9-965C-5AAACEF4813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565" y="2092756"/>
            <a:ext cx="3520789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0365F9-446D-449A-9583-09E5CAE8079C}"/>
              </a:ext>
            </a:extLst>
          </p:cNvPr>
          <p:cNvSpPr/>
          <p:nvPr/>
        </p:nvSpPr>
        <p:spPr>
          <a:xfrm>
            <a:off x="922178" y="5925680"/>
            <a:ext cx="2553488" cy="492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00" dirty="0"/>
          </a:p>
          <a:p>
            <a:pPr algn="ctr"/>
            <a:r>
              <a:rPr lang="ko-KR" altLang="en-US" sz="2000" dirty="0"/>
              <a:t>   </a:t>
            </a:r>
            <a:r>
              <a:rPr lang="ko-KR" altLang="en-US" sz="2400" b="1" dirty="0">
                <a:solidFill>
                  <a:schemeClr val="tx1"/>
                </a:solidFill>
              </a:rPr>
              <a:t>갑 주</a:t>
            </a:r>
            <a:r>
              <a:rPr lang="ko-KR" altLang="en-US" b="1" dirty="0">
                <a:solidFill>
                  <a:schemeClr val="tx1"/>
                </a:solidFill>
              </a:rPr>
              <a:t> </a:t>
            </a:r>
            <a:r>
              <a:rPr lang="en-US" altLang="ko-KR" b="1" dirty="0">
                <a:solidFill>
                  <a:schemeClr val="tx1"/>
                </a:solidFill>
              </a:rPr>
              <a:t>= </a:t>
            </a:r>
            <a:r>
              <a:rPr lang="ko-KR" altLang="en-US" b="1" dirty="0">
                <a:solidFill>
                  <a:schemeClr val="tx1"/>
                </a:solidFill>
              </a:rPr>
              <a:t>투구 </a:t>
            </a:r>
            <a:r>
              <a:rPr lang="en-US" altLang="ko-KR" b="1" dirty="0">
                <a:solidFill>
                  <a:schemeClr val="tx1"/>
                </a:solidFill>
              </a:rPr>
              <a:t>+ </a:t>
            </a:r>
            <a:r>
              <a:rPr lang="ko-KR" altLang="en-US" b="1" dirty="0">
                <a:solidFill>
                  <a:schemeClr val="tx1"/>
                </a:solidFill>
              </a:rPr>
              <a:t>갑옷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45A21D-6FEB-4596-82A3-DE2513928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154" y="3756397"/>
            <a:ext cx="3291441" cy="2879724"/>
          </a:xfrm>
          <a:prstGeom prst="rect">
            <a:avLst/>
          </a:prstGeom>
        </p:spPr>
      </p:pic>
      <p:pic>
        <p:nvPicPr>
          <p:cNvPr id="11" name="Picture 10" descr="Image result for ê°ì¼ ê°ì£¼">
            <a:extLst>
              <a:ext uri="{FF2B5EF4-FFF2-40B4-BE49-F238E27FC236}">
                <a16:creationId xmlns:a16="http://schemas.microsoft.com/office/drawing/2014/main" id="{FAEF507F-6B66-4D6B-AFC8-476A4E1C5EB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2" y="1164165"/>
            <a:ext cx="2379978" cy="225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Image result for ê°ì¼ ê°ì·">
            <a:extLst>
              <a:ext uri="{FF2B5EF4-FFF2-40B4-BE49-F238E27FC236}">
                <a16:creationId xmlns:a16="http://schemas.microsoft.com/office/drawing/2014/main" id="{976DFB59-E2DF-4F24-80F3-472E73FA066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509" y="1162430"/>
            <a:ext cx="2203445" cy="43499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D18809-995C-4A20-B4AB-EE056292FE44}"/>
              </a:ext>
            </a:extLst>
          </p:cNvPr>
          <p:cNvSpPr txBox="1"/>
          <p:nvPr/>
        </p:nvSpPr>
        <p:spPr>
          <a:xfrm>
            <a:off x="922178" y="3532619"/>
            <a:ext cx="1018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투구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66CC4-F0B9-486E-A2DA-9DFA3EB1FB3A}"/>
              </a:ext>
            </a:extLst>
          </p:cNvPr>
          <p:cNvSpPr txBox="1"/>
          <p:nvPr/>
        </p:nvSpPr>
        <p:spPr>
          <a:xfrm>
            <a:off x="3328698" y="5586487"/>
            <a:ext cx="992155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갑옷</a:t>
            </a:r>
            <a:endParaRPr lang="en-US" sz="2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C40C8B-0708-4955-A670-CF9924DCBF55}"/>
              </a:ext>
            </a:extLst>
          </p:cNvPr>
          <p:cNvSpPr/>
          <p:nvPr/>
        </p:nvSpPr>
        <p:spPr>
          <a:xfrm>
            <a:off x="4908155" y="6337634"/>
            <a:ext cx="2318556" cy="2984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BDDC37C-6492-489F-B2ED-B2747F307D7B}"/>
              </a:ext>
            </a:extLst>
          </p:cNvPr>
          <p:cNvSpPr txBox="1">
            <a:spLocks/>
          </p:cNvSpPr>
          <p:nvPr/>
        </p:nvSpPr>
        <p:spPr>
          <a:xfrm>
            <a:off x="5056629" y="5963174"/>
            <a:ext cx="2869550" cy="710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/>
              <a:t>    </a:t>
            </a:r>
            <a:r>
              <a:rPr lang="ko-KR" altLang="en-US" dirty="0">
                <a:solidFill>
                  <a:schemeClr val="bg1"/>
                </a:solidFill>
              </a:rPr>
              <a:t>가는고리 귀걸이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95A75-4441-4623-A3A1-A5CFA065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134"/>
            <a:ext cx="4704522" cy="1129694"/>
          </a:xfrm>
        </p:spPr>
        <p:txBody>
          <a:bodyPr>
            <a:no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삼국의 지도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932B82-6F2E-4375-89C4-241C4303F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97585" y="118438"/>
            <a:ext cx="6124869" cy="671242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AD958A-736B-4520-B79B-A6B9DAC9DDE6}"/>
              </a:ext>
            </a:extLst>
          </p:cNvPr>
          <p:cNvSpPr txBox="1"/>
          <p:nvPr/>
        </p:nvSpPr>
        <p:spPr>
          <a:xfrm>
            <a:off x="7374834" y="220086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000099"/>
                </a:solidFill>
              </a:rPr>
              <a:t>고구려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76C27E-C007-40A8-BBF1-517CE4C764D1}"/>
              </a:ext>
            </a:extLst>
          </p:cNvPr>
          <p:cNvSpPr txBox="1"/>
          <p:nvPr/>
        </p:nvSpPr>
        <p:spPr>
          <a:xfrm>
            <a:off x="8189842" y="4515864"/>
            <a:ext cx="808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66FFFF"/>
                </a:solidFill>
              </a:rPr>
              <a:t>신라</a:t>
            </a:r>
            <a:endParaRPr lang="en-US" sz="2400" b="1" dirty="0">
              <a:solidFill>
                <a:srgbClr val="66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2BBA6-096A-4620-AB43-FBB38CF5C005}"/>
              </a:ext>
            </a:extLst>
          </p:cNvPr>
          <p:cNvSpPr txBox="1"/>
          <p:nvPr/>
        </p:nvSpPr>
        <p:spPr>
          <a:xfrm>
            <a:off x="7580242" y="5216812"/>
            <a:ext cx="808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FF0000"/>
                </a:solidFill>
              </a:rPr>
              <a:t>백제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83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2292F7-4095-419A-9C84-82A7A112B4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B7A49C-AF2B-4956-A5E6-A599E33B57B5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pic>
        <p:nvPicPr>
          <p:cNvPr id="9" name="Picture 2" descr="Image result for 4ì¸ê¸° ë°±ì ">
            <a:extLst>
              <a:ext uri="{FF2B5EF4-FFF2-40B4-BE49-F238E27FC236}">
                <a16:creationId xmlns:a16="http://schemas.microsoft.com/office/drawing/2014/main" id="{D946CA99-8569-4B38-A878-6611B821B9D9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6" y="2065412"/>
            <a:ext cx="3657600" cy="459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5ì¸ê¸° ê³ êµ¬ë ¤">
            <a:extLst>
              <a:ext uri="{FF2B5EF4-FFF2-40B4-BE49-F238E27FC236}">
                <a16:creationId xmlns:a16="http://schemas.microsoft.com/office/drawing/2014/main" id="{D33EC254-9E3D-4BBF-B1DF-6DE563A00B0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649" y="2087562"/>
            <a:ext cx="36576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Content Placeholder 10" descr="Image result for 6ì¸ê¸° ì ë¼">
            <a:extLst>
              <a:ext uri="{FF2B5EF4-FFF2-40B4-BE49-F238E27FC236}">
                <a16:creationId xmlns:a16="http://schemas.microsoft.com/office/drawing/2014/main" id="{9309EC1B-837E-4043-8D11-6F148223A450}"/>
              </a:ext>
            </a:extLst>
          </p:cNvPr>
          <p:cNvPicPr>
            <a:picLocks noGrp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492" y="2087562"/>
            <a:ext cx="3657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B3145A-068D-4824-A41F-BB23E422431C}"/>
              </a:ext>
            </a:extLst>
          </p:cNvPr>
          <p:cNvSpPr txBox="1"/>
          <p:nvPr/>
        </p:nvSpPr>
        <p:spPr>
          <a:xfrm>
            <a:off x="1264288" y="1552197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백제 </a:t>
            </a:r>
            <a:r>
              <a:rPr lang="en-US" altLang="ko-KR" sz="2400" b="1" dirty="0"/>
              <a:t>4</a:t>
            </a:r>
            <a:r>
              <a:rPr lang="ko-KR" altLang="en-US" sz="2400" b="1" dirty="0"/>
              <a:t>세기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F48680-6A96-4C83-BFE0-2CD2C826A9AB}"/>
              </a:ext>
            </a:extLst>
          </p:cNvPr>
          <p:cNvSpPr txBox="1"/>
          <p:nvPr/>
        </p:nvSpPr>
        <p:spPr>
          <a:xfrm>
            <a:off x="5108951" y="1531455"/>
            <a:ext cx="197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고구려 </a:t>
            </a:r>
            <a:r>
              <a:rPr lang="en-US" altLang="ko-KR" sz="2400" b="1" dirty="0"/>
              <a:t>5</a:t>
            </a:r>
            <a:r>
              <a:rPr lang="ko-KR" altLang="en-US" sz="2400" b="1" dirty="0"/>
              <a:t>세기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6542E0-F238-475A-A9B7-2346B7788A53}"/>
              </a:ext>
            </a:extLst>
          </p:cNvPr>
          <p:cNvSpPr txBox="1"/>
          <p:nvPr/>
        </p:nvSpPr>
        <p:spPr>
          <a:xfrm>
            <a:off x="9261391" y="1552197"/>
            <a:ext cx="1751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신라 </a:t>
            </a:r>
            <a:r>
              <a:rPr lang="en-US" altLang="ko-KR" sz="2400" b="1" dirty="0"/>
              <a:t>6</a:t>
            </a:r>
            <a:r>
              <a:rPr lang="ko-KR" altLang="en-US" sz="2400" b="1" dirty="0"/>
              <a:t>세기</a:t>
            </a:r>
            <a:endParaRPr lang="en-US" sz="2400" b="1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857A6DA-7D25-4632-BBAD-0E2BCC28B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34"/>
            <a:ext cx="5393635" cy="1129694"/>
          </a:xfrm>
        </p:spPr>
        <p:txBody>
          <a:bodyPr>
            <a:no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삼국의 전성기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87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5D11B-20E0-4276-9EDB-A49A8A1E4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6" y="0"/>
            <a:ext cx="4588026" cy="1046922"/>
          </a:xfrm>
        </p:spPr>
        <p:txBody>
          <a:bodyPr>
            <a:no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백제의 문화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B94E-BB3A-4E12-9674-60DCFA441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7164" y="609600"/>
            <a:ext cx="2640391" cy="5181600"/>
          </a:xfrm>
        </p:spPr>
        <p:txBody>
          <a:bodyPr/>
          <a:lstStyle/>
          <a:p>
            <a:endParaRPr lang="en-US" altLang="ko-KR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CEDA7-00B5-4639-856B-C7FB21048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5527" y="1709530"/>
            <a:ext cx="5949578" cy="4619817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2800" b="1" dirty="0">
                <a:solidFill>
                  <a:srgbClr val="00FF00"/>
                </a:solidFill>
              </a:rPr>
              <a:t>섬세</a:t>
            </a:r>
            <a:r>
              <a:rPr lang="ko-KR" altLang="en-US" sz="2800" dirty="0"/>
              <a:t>하고 </a:t>
            </a:r>
            <a:r>
              <a:rPr lang="ko-KR" altLang="en-US" sz="2800" b="1" dirty="0">
                <a:solidFill>
                  <a:srgbClr val="00FF00"/>
                </a:solidFill>
              </a:rPr>
              <a:t>우아</a:t>
            </a:r>
            <a:r>
              <a:rPr lang="ko-KR" altLang="en-US" sz="2800" dirty="0"/>
              <a:t>하며 </a:t>
            </a:r>
            <a:r>
              <a:rPr lang="ko-KR" altLang="en-US" sz="2800" b="1" dirty="0">
                <a:solidFill>
                  <a:srgbClr val="00FF00"/>
                </a:solidFill>
              </a:rPr>
              <a:t>세련</a:t>
            </a:r>
            <a:r>
              <a:rPr lang="ko-KR" altLang="en-US" sz="2800" dirty="0"/>
              <a:t>됨</a:t>
            </a:r>
            <a:endParaRPr lang="en-US" altLang="ko-KR" sz="28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2800" dirty="0"/>
              <a:t>지역적 특성 </a:t>
            </a:r>
            <a:r>
              <a:rPr lang="en-US" altLang="ko-KR" sz="2800" dirty="0"/>
              <a:t>– </a:t>
            </a:r>
            <a:r>
              <a:rPr lang="ko-KR" altLang="en-US" sz="2800" dirty="0"/>
              <a:t>중국의 남부지역과 일본에 영향력을 끼침</a:t>
            </a:r>
            <a:endParaRPr lang="en-US" altLang="ko-KR" sz="28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2800" dirty="0"/>
              <a:t>동북아의 무역 중심</a:t>
            </a:r>
            <a:endParaRPr lang="en-US" altLang="ko-KR" sz="28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2800" b="1" dirty="0">
                <a:solidFill>
                  <a:srgbClr val="00FF00"/>
                </a:solidFill>
              </a:rPr>
              <a:t>일본</a:t>
            </a:r>
            <a:r>
              <a:rPr lang="ko-KR" altLang="en-US" sz="2800" dirty="0"/>
              <a:t>에 많은 문물 전파</a:t>
            </a:r>
            <a:endParaRPr lang="en-US" altLang="ko-KR" sz="2800" dirty="0"/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09DA04-5DAA-4925-B60F-04AFB823F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652" y="10841"/>
            <a:ext cx="3303001" cy="4187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77EB77-CBD5-4849-AEBE-6E593ECCB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240" y="4322618"/>
            <a:ext cx="3463698" cy="2455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2B53F4-A8F5-43D2-8AAC-167AE285F579}"/>
              </a:ext>
            </a:extLst>
          </p:cNvPr>
          <p:cNvSpPr txBox="1"/>
          <p:nvPr/>
        </p:nvSpPr>
        <p:spPr>
          <a:xfrm>
            <a:off x="9622653" y="1683052"/>
            <a:ext cx="2043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/>
              <a:t>무령왕 금제관식</a:t>
            </a:r>
            <a:endParaRPr lang="en-US" altLang="ko-KR" sz="2000" b="1" dirty="0"/>
          </a:p>
          <a:p>
            <a:pPr algn="ctr"/>
            <a:r>
              <a:rPr lang="en-US" sz="2000" b="1" dirty="0"/>
              <a:t>(</a:t>
            </a:r>
            <a:r>
              <a:rPr lang="ko-KR" altLang="en-US" sz="2000" b="1" dirty="0"/>
              <a:t>국보 제</a:t>
            </a:r>
            <a:r>
              <a:rPr lang="en-US" altLang="ko-KR" sz="2000" b="1" dirty="0"/>
              <a:t>154</a:t>
            </a:r>
            <a:r>
              <a:rPr lang="ko-KR" altLang="en-US" sz="2000" b="1" dirty="0"/>
              <a:t>호</a:t>
            </a:r>
            <a:r>
              <a:rPr lang="en-US" altLang="ko-KR" sz="2000" b="1" dirty="0"/>
              <a:t>)</a:t>
            </a:r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F5609-A6E8-4FFA-A8D2-0F627C7A16E0}"/>
              </a:ext>
            </a:extLst>
          </p:cNvPr>
          <p:cNvSpPr txBox="1"/>
          <p:nvPr/>
        </p:nvSpPr>
        <p:spPr>
          <a:xfrm>
            <a:off x="7364062" y="5321875"/>
            <a:ext cx="13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/>
              <a:t>무령왕릉석수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87991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7708DC7-F3B7-41F1-B5F3-4F4D1BE027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6573" y="1169150"/>
            <a:ext cx="4384700" cy="546984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007746-60F8-454E-81A7-0C34D54B154E}"/>
              </a:ext>
            </a:extLst>
          </p:cNvPr>
          <p:cNvSpPr txBox="1"/>
          <p:nvPr/>
        </p:nvSpPr>
        <p:spPr>
          <a:xfrm>
            <a:off x="6891337" y="5570537"/>
            <a:ext cx="3657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ko.wikipedia.org/wiki/%ED%97%8C%EB%8D%95%EC%99%95%EB%A6%89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EA7B379-7282-432A-8554-A8CE90A2FFF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4957746" y="1140472"/>
            <a:ext cx="6765647" cy="5469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023526A-271B-4015-916A-06A84C62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6" y="0"/>
            <a:ext cx="5345652" cy="1046922"/>
          </a:xfrm>
        </p:spPr>
        <p:txBody>
          <a:bodyPr>
            <a:no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백제의 문화재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B90C0D-2490-46E3-9AB1-5E7632C4EF32}"/>
              </a:ext>
            </a:extLst>
          </p:cNvPr>
          <p:cNvSpPr txBox="1"/>
          <p:nvPr/>
        </p:nvSpPr>
        <p:spPr>
          <a:xfrm>
            <a:off x="256573" y="617732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chemeClr val="accent6">
                    <a:lumMod val="50000"/>
                  </a:schemeClr>
                </a:solidFill>
              </a:rPr>
              <a:t>금동대향로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4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6EDAF5-7756-4AD5-8B91-472E490CB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39286" y="94225"/>
            <a:ext cx="4760007" cy="31754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4F55A5-1651-46CE-9294-0D697861A919}"/>
              </a:ext>
            </a:extLst>
          </p:cNvPr>
          <p:cNvSpPr/>
          <p:nvPr/>
        </p:nvSpPr>
        <p:spPr>
          <a:xfrm>
            <a:off x="207818" y="2027583"/>
            <a:ext cx="6696564" cy="4432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ko-KR" altLang="en-US" sz="3200" dirty="0"/>
              <a:t>전혀 손상되지 않은 </a:t>
            </a:r>
            <a:r>
              <a:rPr lang="ko-KR" altLang="en-US" sz="3200" b="1" dirty="0">
                <a:solidFill>
                  <a:srgbClr val="00FF00"/>
                </a:solidFill>
              </a:rPr>
              <a:t>무령왕</a:t>
            </a:r>
            <a:r>
              <a:rPr lang="ko-KR" altLang="en-US" sz="3200" dirty="0"/>
              <a:t>과 </a:t>
            </a:r>
            <a:r>
              <a:rPr lang="ko-KR" altLang="en-US" sz="3200" b="1" dirty="0">
                <a:solidFill>
                  <a:srgbClr val="00FF00"/>
                </a:solidFill>
              </a:rPr>
              <a:t>왕비</a:t>
            </a:r>
            <a:r>
              <a:rPr lang="ko-KR" altLang="en-US" sz="3200" dirty="0"/>
              <a:t>의 무덤</a:t>
            </a:r>
            <a:endParaRPr lang="en-US" altLang="ko-KR" sz="32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ko-KR" altLang="en-US" sz="3200" dirty="0"/>
              <a:t>무덤의 주인이 누구인지와 축조 연대를 알 수 있는 </a:t>
            </a:r>
            <a:r>
              <a:rPr lang="ko-KR" altLang="en-US" sz="3200" b="1" dirty="0">
                <a:solidFill>
                  <a:srgbClr val="00FF00"/>
                </a:solidFill>
              </a:rPr>
              <a:t>최초의 고분</a:t>
            </a:r>
            <a:endParaRPr lang="en-US" altLang="ko-KR" sz="3200" b="1" dirty="0">
              <a:solidFill>
                <a:srgbClr val="00FF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ko-KR" sz="3200" b="1" dirty="0">
                <a:solidFill>
                  <a:srgbClr val="00FF00"/>
                </a:solidFill>
              </a:rPr>
              <a:t>1971</a:t>
            </a:r>
            <a:r>
              <a:rPr lang="ko-KR" altLang="en-US" sz="3200" dirty="0"/>
              <a:t>년 처음 발견</a:t>
            </a:r>
            <a:r>
              <a:rPr lang="en-US" altLang="ko-KR" sz="3200" dirty="0"/>
              <a:t>,</a:t>
            </a:r>
            <a:r>
              <a:rPr lang="ko-KR" altLang="en-US" sz="3200" dirty="0"/>
              <a:t> 무덤의 지석을 통해 주인과 축조 연대 확인</a:t>
            </a:r>
            <a:endParaRPr lang="en-US" altLang="ko-KR" sz="32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ko-KR" altLang="en-US" sz="3200" b="1" dirty="0">
                <a:solidFill>
                  <a:srgbClr val="00FF00"/>
                </a:solidFill>
              </a:rPr>
              <a:t>중국 남조</a:t>
            </a:r>
            <a:r>
              <a:rPr lang="ko-KR" altLang="en-US" sz="3200" dirty="0"/>
              <a:t>와 교류했음을 알 수 있음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E50076-A918-4FFA-94DA-129AB76A7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333" y="3269693"/>
            <a:ext cx="4650960" cy="36243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CD5526-351F-4BE6-9D7F-90FB57887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6" y="0"/>
            <a:ext cx="5345652" cy="1046922"/>
          </a:xfrm>
        </p:spPr>
        <p:txBody>
          <a:bodyPr>
            <a:no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백제의 문화재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7FC8A5-9725-4C75-BE88-AE0C611D0DD3}"/>
              </a:ext>
            </a:extLst>
          </p:cNvPr>
          <p:cNvSpPr txBox="1"/>
          <p:nvPr/>
        </p:nvSpPr>
        <p:spPr>
          <a:xfrm>
            <a:off x="10606577" y="6396335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rgbClr val="000099"/>
                </a:solidFill>
              </a:rPr>
              <a:t>실내 모습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40357-1008-4C26-9013-05AF4CCCA2B1}"/>
              </a:ext>
            </a:extLst>
          </p:cNvPr>
          <p:cNvSpPr txBox="1"/>
          <p:nvPr/>
        </p:nvSpPr>
        <p:spPr>
          <a:xfrm>
            <a:off x="9991024" y="2771946"/>
            <a:ext cx="210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>
                <a:solidFill>
                  <a:srgbClr val="000099"/>
                </a:solidFill>
              </a:rPr>
              <a:t>무령왕릉 전경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0788D-6F49-41AF-B7BA-8C982AF09AE3}"/>
              </a:ext>
            </a:extLst>
          </p:cNvPr>
          <p:cNvSpPr txBox="1"/>
          <p:nvPr/>
        </p:nvSpPr>
        <p:spPr>
          <a:xfrm>
            <a:off x="92707" y="1127961"/>
            <a:ext cx="29315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/>
              <a:t>  무령왕릉</a:t>
            </a:r>
            <a:endParaRPr lang="en-US" altLang="ko-KR" sz="4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3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AC6EE-CC47-47F6-B68F-FDFCEDD0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66" y="-1"/>
            <a:ext cx="7994476" cy="1179443"/>
          </a:xfrm>
        </p:spPr>
        <p:txBody>
          <a:bodyPr>
            <a:no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백제의 일본 문화 전파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385A3-0611-42D6-963A-D4877624E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6" y="1444487"/>
            <a:ext cx="7994476" cy="505570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ko-KR" altLang="en-US" sz="3200" b="1" dirty="0"/>
              <a:t> 한문</a:t>
            </a:r>
            <a:r>
              <a:rPr lang="en-US" altLang="ko-KR" sz="3200" b="1" dirty="0"/>
              <a:t>,</a:t>
            </a:r>
            <a:r>
              <a:rPr lang="ko-KR" altLang="en-US" sz="3200" b="1" dirty="0"/>
              <a:t>불교</a:t>
            </a:r>
            <a:r>
              <a:rPr lang="en-US" altLang="ko-KR" sz="3200" b="1" dirty="0"/>
              <a:t>,</a:t>
            </a:r>
            <a:r>
              <a:rPr lang="ko-KR" altLang="en-US" sz="3200" b="1" dirty="0"/>
              <a:t>유학</a:t>
            </a:r>
            <a:r>
              <a:rPr lang="en-US" altLang="ko-KR" sz="3200" b="1" dirty="0"/>
              <a:t>,</a:t>
            </a:r>
            <a:r>
              <a:rPr lang="ko-KR" altLang="en-US" sz="3200" b="1" dirty="0"/>
              <a:t>그림</a:t>
            </a:r>
            <a:r>
              <a:rPr lang="en-US" altLang="ko-KR" sz="3200" b="1" dirty="0"/>
              <a:t>,</a:t>
            </a:r>
            <a:r>
              <a:rPr lang="ko-KR" altLang="en-US" sz="3200" b="1" dirty="0"/>
              <a:t>도자기</a:t>
            </a:r>
            <a:r>
              <a:rPr lang="ko-KR" altLang="en-US" sz="3200" dirty="0"/>
              <a:t>등을  전파</a:t>
            </a:r>
            <a:endParaRPr lang="en-US" altLang="ko-KR" sz="3200" dirty="0"/>
          </a:p>
          <a:p>
            <a:pPr>
              <a:buFont typeface="Wingdings" panose="05000000000000000000" pitchFamily="2" charset="2"/>
              <a:buChar char="Ø"/>
            </a:pPr>
            <a:endParaRPr lang="en-US" altLang="ko-KR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ko-KR" altLang="en-US" sz="3200" dirty="0"/>
              <a:t> 일본의 </a:t>
            </a:r>
            <a:r>
              <a:rPr lang="ko-KR" altLang="en-US" sz="3200" b="1" dirty="0">
                <a:solidFill>
                  <a:srgbClr val="00FF00"/>
                </a:solidFill>
              </a:rPr>
              <a:t>아스카 문화</a:t>
            </a:r>
            <a:r>
              <a:rPr lang="en-US" altLang="ko-KR" sz="3200" dirty="0">
                <a:solidFill>
                  <a:srgbClr val="00FF00"/>
                </a:solidFill>
              </a:rPr>
              <a:t>,</a:t>
            </a:r>
            <a:r>
              <a:rPr lang="ko-KR" altLang="en-US" sz="3200" b="1" dirty="0">
                <a:solidFill>
                  <a:srgbClr val="00FF00"/>
                </a:solidFill>
              </a:rPr>
              <a:t>나라 문화</a:t>
            </a:r>
            <a:r>
              <a:rPr lang="ko-KR" altLang="en-US" sz="3200" dirty="0"/>
              <a:t>에 큰 영향</a:t>
            </a:r>
            <a:endParaRPr lang="en-US" altLang="ko-KR" sz="32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altLang="ko-KR" sz="32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ko-KR" altLang="en-US" sz="3200" dirty="0"/>
              <a:t> 대표적 인물 </a:t>
            </a:r>
            <a:r>
              <a:rPr lang="en-US" altLang="ko-KR" sz="3200" dirty="0"/>
              <a:t>: </a:t>
            </a:r>
            <a:r>
              <a:rPr lang="ko-KR" altLang="en-US" sz="3200" b="1" dirty="0">
                <a:solidFill>
                  <a:srgbClr val="00FF00"/>
                </a:solidFill>
              </a:rPr>
              <a:t>왕인박사</a:t>
            </a:r>
            <a:r>
              <a:rPr lang="ko-KR" altLang="en-US" sz="3200" dirty="0"/>
              <a:t> </a:t>
            </a:r>
            <a:endParaRPr lang="en-US" altLang="ko-KR" sz="3200" dirty="0"/>
          </a:p>
          <a:p>
            <a:pPr marL="692150" indent="5556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sz="3200" dirty="0"/>
              <a:t>	</a:t>
            </a:r>
            <a:r>
              <a:rPr lang="ko-KR" altLang="en-US" sz="3200" dirty="0"/>
              <a:t>천자문과 논어를 전달</a:t>
            </a:r>
            <a:r>
              <a:rPr lang="en-US" altLang="ko-KR" sz="3200" dirty="0"/>
              <a:t>,</a:t>
            </a:r>
            <a:r>
              <a:rPr lang="ko-KR" altLang="en-US" sz="3200" dirty="0"/>
              <a:t> </a:t>
            </a:r>
            <a:endParaRPr lang="en-US" altLang="ko-KR" sz="3200" dirty="0"/>
          </a:p>
          <a:p>
            <a:pPr marL="692150" indent="55563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803275" algn="l"/>
              </a:tabLst>
            </a:pPr>
            <a:r>
              <a:rPr lang="en-US" altLang="ko-KR" sz="3200" dirty="0"/>
              <a:t> </a:t>
            </a:r>
            <a:r>
              <a:rPr lang="ko-KR" altLang="en-US" sz="3200" dirty="0"/>
              <a:t>일본의 왕과 태자의</a:t>
            </a:r>
            <a:r>
              <a:rPr lang="en-US" altLang="ko-KR" sz="3200" dirty="0"/>
              <a:t> </a:t>
            </a:r>
            <a:r>
              <a:rPr lang="ko-KR" altLang="en-US" sz="3200" dirty="0"/>
              <a:t>스승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71127-4EBA-46BA-8D43-446C20131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472" y="786000"/>
            <a:ext cx="2915476" cy="5451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3144BF-4BAE-42A9-BAD2-819FE76EC647}"/>
              </a:ext>
            </a:extLst>
          </p:cNvPr>
          <p:cNvSpPr txBox="1"/>
          <p:nvPr/>
        </p:nvSpPr>
        <p:spPr>
          <a:xfrm>
            <a:off x="9615560" y="626935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왕인박사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3923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8C4C1-82E1-495C-BD00-B7D04963A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0535" y="1541264"/>
            <a:ext cx="2660074" cy="522358"/>
          </a:xfrm>
        </p:spPr>
        <p:txBody>
          <a:bodyPr>
            <a:noAutofit/>
          </a:bodyPr>
          <a:lstStyle/>
          <a:p>
            <a:r>
              <a:rPr lang="ko-KR" altLang="en-US" dirty="0"/>
              <a:t>                 연꽃무늬 수막새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C106C8-C171-462C-9867-E63040DAC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345711" y="589720"/>
            <a:ext cx="1259651" cy="522358"/>
          </a:xfrm>
        </p:spPr>
        <p:txBody>
          <a:bodyPr>
            <a:noAutofit/>
          </a:bodyPr>
          <a:lstStyle/>
          <a:p>
            <a:r>
              <a:rPr lang="ko-KR" altLang="en-US" dirty="0"/>
              <a:t>                       칠지도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0986F5-C03B-4DDB-ABA2-2B04127B2B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501" y="2199658"/>
            <a:ext cx="6935428" cy="362095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D3CEDD-3245-44A2-897E-8FEC6F67AEF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368147" y="1179442"/>
            <a:ext cx="3214781" cy="54661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8E59EC6-297A-4786-967E-717472922A73}"/>
              </a:ext>
            </a:extLst>
          </p:cNvPr>
          <p:cNvSpPr txBox="1">
            <a:spLocks/>
          </p:cNvSpPr>
          <p:nvPr/>
        </p:nvSpPr>
        <p:spPr>
          <a:xfrm>
            <a:off x="-16666" y="-1"/>
            <a:ext cx="7994476" cy="1179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백제의 일본 문화 전파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96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58780-9847-481C-91C5-2DFA7A69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30682" cy="977960"/>
          </a:xfrm>
        </p:spPr>
        <p:txBody>
          <a:bodyPr>
            <a:norm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고구려의 문화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6BAC2E-2CEB-47F9-A72C-E0A4817EA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1586" y="1422505"/>
            <a:ext cx="6400849" cy="342658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B2AF8-50FD-4335-B8C1-D1619691E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2658" y="1465128"/>
            <a:ext cx="5813341" cy="3564072"/>
          </a:xfrm>
        </p:spPr>
        <p:txBody>
          <a:bodyPr>
            <a:no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3200" dirty="0">
                <a:solidFill>
                  <a:srgbClr val="00FF00"/>
                </a:solidFill>
              </a:rPr>
              <a:t>고분 벽화</a:t>
            </a:r>
            <a:r>
              <a:rPr lang="ko-KR" altLang="en-US" sz="3200" dirty="0"/>
              <a:t>로 대표되는 문화</a:t>
            </a:r>
            <a:endParaRPr lang="en-US" altLang="ko-KR" sz="32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3200" dirty="0"/>
              <a:t>활발하고 힘찬 기상을 볼 수 있음</a:t>
            </a:r>
            <a:endParaRPr lang="en-US" altLang="ko-KR" sz="32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3200" dirty="0">
                <a:solidFill>
                  <a:srgbClr val="00FF00"/>
                </a:solidFill>
              </a:rPr>
              <a:t>기마 민족의 후예로 </a:t>
            </a:r>
            <a:r>
              <a:rPr lang="ko-KR" altLang="en-US" sz="3200" dirty="0"/>
              <a:t>용맹함</a:t>
            </a:r>
            <a:endParaRPr lang="en-US" altLang="ko-KR" sz="32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3200" dirty="0"/>
              <a:t>불교를 가장 먼저 받아들임</a:t>
            </a:r>
            <a:endParaRPr lang="en-US" altLang="ko-KR" sz="32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3200" dirty="0"/>
              <a:t>고분군은 </a:t>
            </a:r>
            <a:r>
              <a:rPr lang="ko-KR" altLang="en-US" sz="3200" dirty="0">
                <a:solidFill>
                  <a:srgbClr val="00FF00"/>
                </a:solidFill>
              </a:rPr>
              <a:t>유네스코 세계문화유산</a:t>
            </a:r>
            <a:r>
              <a:rPr lang="ko-KR" altLang="en-US" sz="3200" dirty="0"/>
              <a:t>으로 지정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77FAA2-440D-44BF-8B72-400B392E3405}"/>
              </a:ext>
            </a:extLst>
          </p:cNvPr>
          <p:cNvSpPr txBox="1"/>
          <p:nvPr/>
        </p:nvSpPr>
        <p:spPr>
          <a:xfrm>
            <a:off x="7993930" y="4973830"/>
            <a:ext cx="2169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무용총 수렵도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504160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2088</TotalTime>
  <Words>334</Words>
  <Application>Microsoft Office PowerPoint</Application>
  <PresentationFormat>Widescreen</PresentationFormat>
  <Paragraphs>90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Malgun Gothic</vt:lpstr>
      <vt:lpstr>Arial</vt:lpstr>
      <vt:lpstr>Bookman Old Style</vt:lpstr>
      <vt:lpstr>Rockwell</vt:lpstr>
      <vt:lpstr>Wingdings</vt:lpstr>
      <vt:lpstr>Damask</vt:lpstr>
      <vt:lpstr>   </vt:lpstr>
      <vt:lpstr>삼국의 지도</vt:lpstr>
      <vt:lpstr>삼국의 전성기</vt:lpstr>
      <vt:lpstr>백제의 문화</vt:lpstr>
      <vt:lpstr>백제의 문화재</vt:lpstr>
      <vt:lpstr>백제의 문화재</vt:lpstr>
      <vt:lpstr>백제의 일본 문화 전파</vt:lpstr>
      <vt:lpstr>PowerPoint Presentation</vt:lpstr>
      <vt:lpstr>고구려의 문화</vt:lpstr>
      <vt:lpstr>PowerPoint Presentation</vt:lpstr>
      <vt:lpstr>고구려의 고분과 벽화</vt:lpstr>
      <vt:lpstr>고구려의 고분과 벽화</vt:lpstr>
      <vt:lpstr>신라의 문화</vt:lpstr>
      <vt:lpstr>신라의 문화재</vt:lpstr>
      <vt:lpstr>가야의 문화</vt:lpstr>
      <vt:lpstr>가야의 문화재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삼국시대 ( 중급)</dc:title>
  <dc:creator>Lee, Jung Jae</dc:creator>
  <cp:lastModifiedBy>Owner</cp:lastModifiedBy>
  <cp:revision>144</cp:revision>
  <dcterms:created xsi:type="dcterms:W3CDTF">2018-03-05T01:26:56Z</dcterms:created>
  <dcterms:modified xsi:type="dcterms:W3CDTF">2018-06-10T23:42:53Z</dcterms:modified>
</cp:coreProperties>
</file>