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sldIdLst>
    <p:sldId id="256" r:id="rId2"/>
    <p:sldId id="257" r:id="rId3"/>
    <p:sldId id="258" r:id="rId4"/>
    <p:sldId id="263" r:id="rId5"/>
    <p:sldId id="267" r:id="rId6"/>
    <p:sldId id="264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291" autoAdjust="0"/>
  </p:normalViewPr>
  <p:slideViewPr>
    <p:cSldViewPr snapToGrid="0">
      <p:cViewPr varScale="1">
        <p:scale>
          <a:sx n="64" d="100"/>
          <a:sy n="64" d="100"/>
        </p:scale>
        <p:origin x="7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6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6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21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398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0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34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52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39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3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37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6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3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5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1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1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6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98685-EB64-4C73-AE0A-180550CA77D1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70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lipbank.ebs.co.kr/clip/view?clipId=VOD_20120130_00239" TargetMode="External"/><Relationship Id="rId2" Type="http://schemas.openxmlformats.org/officeDocument/2006/relationships/hyperlink" Target="https://www.youtube.com/watch?time_continue=109&amp;v=2s2Oqs4Ju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6FC58-668C-4E12-867B-06BA0C1B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6934" y="2556163"/>
            <a:ext cx="6998132" cy="1364673"/>
          </a:xfrm>
        </p:spPr>
        <p:txBody>
          <a:bodyPr>
            <a:normAutofit/>
          </a:bodyPr>
          <a:lstStyle/>
          <a:p>
            <a:r>
              <a:rPr lang="ko-KR" altLang="en-US" sz="8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정  조 </a:t>
            </a:r>
            <a:endParaRPr lang="en-US" sz="8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1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00D5A-0411-4BC9-8391-FEC4E567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26472" y="-35734"/>
            <a:ext cx="3422073" cy="1066801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정조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A73BB-91E2-4E14-BAA5-09B2AD34F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180840"/>
            <a:ext cx="7384473" cy="4281054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</a:rPr>
              <a:t> 1776</a:t>
            </a:r>
            <a:r>
              <a:rPr lang="ko-KR" altLang="en-US" sz="2800" dirty="0">
                <a:effectLst/>
              </a:rPr>
              <a:t>년 왕위에 오름 </a:t>
            </a:r>
            <a:r>
              <a:rPr lang="en-US" altLang="ko-KR" sz="2800" dirty="0">
                <a:effectLst/>
              </a:rPr>
              <a:t>(</a:t>
            </a:r>
            <a:r>
              <a:rPr lang="ko-KR" altLang="en-US" sz="2800" dirty="0">
                <a:effectLst/>
              </a:rPr>
              <a:t>미국이 독립선언한 해</a:t>
            </a:r>
            <a:r>
              <a:rPr lang="en-US" altLang="ko-KR" sz="2800" dirty="0">
                <a:effectLst/>
              </a:rPr>
              <a:t>)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2800" b="1" dirty="0">
                <a:effectLst/>
              </a:rPr>
              <a:t> </a:t>
            </a:r>
            <a:r>
              <a:rPr lang="ko-KR" altLang="en-US" sz="2800" b="1" dirty="0">
                <a:solidFill>
                  <a:srgbClr val="00FF00"/>
                </a:solidFill>
                <a:effectLst/>
              </a:rPr>
              <a:t>조선 후기 르네상스 </a:t>
            </a:r>
            <a:r>
              <a:rPr lang="ko-KR" altLang="en-US" sz="2800" dirty="0"/>
              <a:t>시대를 이룸</a:t>
            </a:r>
            <a:endParaRPr lang="en-US" altLang="ko-KR" sz="28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2800" dirty="0">
                <a:effectLst/>
              </a:rPr>
              <a:t> </a:t>
            </a:r>
            <a:r>
              <a:rPr lang="ko-KR" altLang="en-US" sz="2800" b="1" dirty="0">
                <a:solidFill>
                  <a:srgbClr val="00FF00"/>
                </a:solidFill>
                <a:effectLst/>
              </a:rPr>
              <a:t>규장각과 장용영 설치</a:t>
            </a:r>
            <a:r>
              <a:rPr lang="en-US" sz="2800" b="1" dirty="0">
                <a:solidFill>
                  <a:srgbClr val="00FF00"/>
                </a:solidFill>
                <a:effectLst/>
              </a:rPr>
              <a:t>,</a:t>
            </a:r>
            <a:r>
              <a:rPr lang="ko-KR" altLang="en-US" sz="2800" b="1" dirty="0">
                <a:solidFill>
                  <a:srgbClr val="00FF00"/>
                </a:solidFill>
                <a:effectLst/>
              </a:rPr>
              <a:t>수원화성 축조</a:t>
            </a:r>
            <a:r>
              <a:rPr lang="ko-KR" altLang="en-US" sz="2800" dirty="0">
                <a:effectLst/>
              </a:rPr>
              <a:t>등 </a:t>
            </a:r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3938AFBF-2B42-468A-A259-C3E6CFA886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8739" y="0"/>
            <a:ext cx="3523261" cy="529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Image result for ììì±">
            <a:extLst>
              <a:ext uri="{FF2B5EF4-FFF2-40B4-BE49-F238E27FC236}">
                <a16:creationId xmlns:a16="http://schemas.microsoft.com/office/drawing/2014/main" id="{14248362-7544-402D-8EF2-0652F14A55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46617" y="3276600"/>
            <a:ext cx="1683327" cy="168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ììì±">
            <a:extLst>
              <a:ext uri="{FF2B5EF4-FFF2-40B4-BE49-F238E27FC236}">
                <a16:creationId xmlns:a16="http://schemas.microsoft.com/office/drawing/2014/main" id="{123133D1-6F02-4AA2-9143-4C1669DB2F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Image result for ììì±">
            <a:extLst>
              <a:ext uri="{FF2B5EF4-FFF2-40B4-BE49-F238E27FC236}">
                <a16:creationId xmlns:a16="http://schemas.microsoft.com/office/drawing/2014/main" id="{052C43D0-51EB-4546-8A6F-C7B2E5E688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ììì±">
            <a:extLst>
              <a:ext uri="{FF2B5EF4-FFF2-40B4-BE49-F238E27FC236}">
                <a16:creationId xmlns:a16="http://schemas.microsoft.com/office/drawing/2014/main" id="{6BAAF70D-BF87-4E5B-AD86-F928291DC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128" y="3626873"/>
            <a:ext cx="4431344" cy="272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75418B-9104-4DF3-A813-F0DB6C8AC232}"/>
              </a:ext>
            </a:extLst>
          </p:cNvPr>
          <p:cNvSpPr txBox="1"/>
          <p:nvPr/>
        </p:nvSpPr>
        <p:spPr>
          <a:xfrm>
            <a:off x="10030259" y="532953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정조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D01DFB-B3E7-4B7A-BB79-825213EAE931}"/>
              </a:ext>
            </a:extLst>
          </p:cNvPr>
          <p:cNvSpPr txBox="1"/>
          <p:nvPr/>
        </p:nvSpPr>
        <p:spPr>
          <a:xfrm>
            <a:off x="5692914" y="638457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수원화성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8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7880-07AD-476E-B3A2-F036B8B6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69527" cy="1011383"/>
          </a:xfrm>
        </p:spPr>
        <p:txBody>
          <a:bodyPr>
            <a:noAutofit/>
          </a:bodyPr>
          <a:lstStyle/>
          <a:p>
            <a:pPr algn="l"/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정조의 업적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F7918-C44B-4FC9-8C6A-80C911C4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011383"/>
            <a:ext cx="6331527" cy="5874327"/>
          </a:xfrm>
        </p:spPr>
        <p:txBody>
          <a:bodyPr>
            <a:normAutofit fontScale="92500"/>
          </a:bodyPr>
          <a:lstStyle/>
          <a:p>
            <a:pPr algn="l"/>
            <a:endParaRPr lang="en-US" altLang="ko-KR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ko-KR" altLang="en-US" sz="2900" dirty="0">
                <a:solidFill>
                  <a:srgbClr val="00FF00"/>
                </a:solidFill>
              </a:rPr>
              <a:t>왕권 강화</a:t>
            </a:r>
            <a:r>
              <a:rPr lang="en-US" altLang="ko-KR" sz="2900" dirty="0"/>
              <a:t> – </a:t>
            </a:r>
            <a:r>
              <a:rPr lang="ko-KR" altLang="en-US" sz="2900" dirty="0"/>
              <a:t>장용영</a:t>
            </a:r>
            <a:r>
              <a:rPr lang="en-US" altLang="ko-KR" sz="2900" dirty="0"/>
              <a:t>(</a:t>
            </a:r>
            <a:r>
              <a:rPr lang="ko-KR" altLang="en-US" sz="2900" dirty="0"/>
              <a:t>왕의 경호부대</a:t>
            </a:r>
            <a:r>
              <a:rPr lang="en-US" altLang="ko-KR" sz="2900" dirty="0"/>
              <a:t>)</a:t>
            </a:r>
            <a:r>
              <a:rPr lang="ko-KR" altLang="en-US" sz="2900" dirty="0"/>
              <a:t>과 </a:t>
            </a:r>
            <a:endParaRPr lang="en-US" altLang="ko-KR" sz="2900" dirty="0"/>
          </a:p>
          <a:p>
            <a:pPr algn="l"/>
            <a:r>
              <a:rPr lang="ko-KR" altLang="en-US" sz="2900" dirty="0"/>
              <a:t>규장각</a:t>
            </a:r>
            <a:r>
              <a:rPr lang="en-US" altLang="ko-KR" sz="2900" dirty="0"/>
              <a:t>(</a:t>
            </a:r>
            <a:r>
              <a:rPr lang="ko-KR" altLang="en-US" sz="2900" dirty="0"/>
              <a:t>왕실 국립 도서관</a:t>
            </a:r>
            <a:r>
              <a:rPr lang="en-US" altLang="ko-KR" sz="2900" dirty="0"/>
              <a:t>),</a:t>
            </a:r>
            <a:r>
              <a:rPr lang="ko-KR" altLang="en-US" sz="2900" dirty="0"/>
              <a:t>탕평책 계승</a:t>
            </a:r>
            <a:endParaRPr lang="en-US" altLang="ko-KR" sz="29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ko-KR" altLang="en-US" sz="2900" dirty="0">
                <a:solidFill>
                  <a:srgbClr val="00FF00"/>
                </a:solidFill>
              </a:rPr>
              <a:t>노비 면천</a:t>
            </a:r>
            <a:endParaRPr lang="en-US" altLang="ko-KR" sz="2900" dirty="0">
              <a:solidFill>
                <a:srgbClr val="00FF00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ko-KR" altLang="en-US" sz="2900" b="1" dirty="0">
                <a:solidFill>
                  <a:srgbClr val="00FF00"/>
                </a:solidFill>
                <a:effectLst/>
              </a:rPr>
              <a:t>금난전권의 폐지</a:t>
            </a:r>
            <a:endParaRPr lang="en-US" altLang="ko-KR" sz="2900" b="1" dirty="0">
              <a:solidFill>
                <a:srgbClr val="00FF00"/>
              </a:solidFill>
              <a:effectLst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ko-KR" altLang="en-US" sz="2900" b="1" dirty="0">
                <a:solidFill>
                  <a:srgbClr val="00FF00"/>
                </a:solidFill>
                <a:effectLst/>
              </a:rPr>
              <a:t>격쟁</a:t>
            </a:r>
            <a:endParaRPr lang="en-US" altLang="ko-KR" sz="2900" b="1" dirty="0">
              <a:solidFill>
                <a:srgbClr val="00FF00"/>
              </a:solidFill>
              <a:effectLst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ko-KR" altLang="en-US" sz="2900" b="1" dirty="0">
                <a:solidFill>
                  <a:srgbClr val="00FF00"/>
                </a:solidFill>
                <a:effectLst/>
              </a:rPr>
              <a:t>대전통편</a:t>
            </a:r>
            <a:r>
              <a:rPr lang="en-US" altLang="ko-KR" sz="2900" dirty="0"/>
              <a:t>(</a:t>
            </a:r>
            <a:r>
              <a:rPr lang="ko-KR" altLang="en-US" sz="2900" dirty="0"/>
              <a:t>법전</a:t>
            </a:r>
            <a:r>
              <a:rPr lang="en-US" altLang="ko-KR" sz="2900" dirty="0"/>
              <a:t>)  </a:t>
            </a:r>
            <a:r>
              <a:rPr lang="ko-KR" altLang="en-US" sz="2900" dirty="0"/>
              <a:t>등 수많은 책을 편찬</a:t>
            </a:r>
            <a:endParaRPr lang="en-US" altLang="ko-KR" sz="2900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ko-KR" altLang="en-US" sz="2900" b="1" dirty="0">
                <a:solidFill>
                  <a:srgbClr val="00FF00"/>
                </a:solidFill>
                <a:effectLst/>
              </a:rPr>
              <a:t>수원화성 축조</a:t>
            </a:r>
            <a:r>
              <a:rPr lang="en-US" altLang="ko-KR" sz="2900" dirty="0"/>
              <a:t>-</a:t>
            </a:r>
            <a:r>
              <a:rPr lang="ko-KR" altLang="en-US" sz="2900" dirty="0"/>
              <a:t>아버지에 대한 그리움</a:t>
            </a:r>
            <a:r>
              <a:rPr lang="en-US" altLang="ko-KR" sz="2900" dirty="0"/>
              <a:t>, </a:t>
            </a:r>
            <a:r>
              <a:rPr lang="ko-KR" altLang="en-US" sz="2900" dirty="0"/>
              <a:t>효심에서 시작</a:t>
            </a:r>
            <a:r>
              <a:rPr lang="en-US" altLang="ko-KR" sz="2900" dirty="0"/>
              <a:t>. </a:t>
            </a:r>
            <a:r>
              <a:rPr lang="ko-KR" altLang="en-US" sz="2900" dirty="0"/>
              <a:t>정조 대왕의 꿈</a:t>
            </a:r>
            <a:r>
              <a:rPr lang="en-US" altLang="ko-KR" sz="2900" dirty="0"/>
              <a:t>, </a:t>
            </a:r>
            <a:r>
              <a:rPr lang="ko-KR" altLang="en-US" sz="2900" dirty="0"/>
              <a:t>유네스코 세계문화유산</a:t>
            </a:r>
            <a:endParaRPr lang="en-US" altLang="ko-KR" sz="29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48532F-71E3-4307-B819-B8FACBEFF2C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4304" y="1"/>
            <a:ext cx="3847115" cy="2359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72134E-084E-405C-808E-EE55BE17F45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804624" y="2273221"/>
            <a:ext cx="3387376" cy="223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3FBDD-8C8A-40B4-B132-5D126C21BFB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31527" y="4508421"/>
            <a:ext cx="5818909" cy="2235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61A15E-88AF-4E44-B5A6-135EB508722D}"/>
              </a:ext>
            </a:extLst>
          </p:cNvPr>
          <p:cNvSpPr txBox="1"/>
          <p:nvPr/>
        </p:nvSpPr>
        <p:spPr>
          <a:xfrm>
            <a:off x="8760000" y="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규장각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BEA5E-3BA2-410C-A13D-28F53FFBF4DD}"/>
              </a:ext>
            </a:extLst>
          </p:cNvPr>
          <p:cNvSpPr txBox="1"/>
          <p:nvPr/>
        </p:nvSpPr>
        <p:spPr>
          <a:xfrm>
            <a:off x="10776228" y="227322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수원화성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210D0-8364-42CB-9A17-D330992C1DD6}"/>
              </a:ext>
            </a:extLst>
          </p:cNvPr>
          <p:cNvSpPr txBox="1"/>
          <p:nvPr/>
        </p:nvSpPr>
        <p:spPr>
          <a:xfrm>
            <a:off x="6266602" y="4046757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조선의 신분제도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8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8ADE-B4B4-4058-89E8-E36EBBEAC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3677" y="0"/>
            <a:ext cx="11931233" cy="1066801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수원화성의 특징 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</a:t>
            </a: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관련 동영상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E9130-B510-41F7-A4B8-29768AA3B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9871"/>
            <a:ext cx="11267557" cy="4611329"/>
          </a:xfrm>
        </p:spPr>
        <p:txBody>
          <a:bodyPr/>
          <a:lstStyle/>
          <a:p>
            <a:r>
              <a:rPr lang="en-US" sz="2400" u="sng" dirty="0">
                <a:effectLst/>
                <a:hlinkClick r:id="rId2"/>
              </a:rPr>
              <a:t>https://www.youtube.com/watch?time_continue=109&amp;v=2s2Oqs4JuTY</a:t>
            </a:r>
            <a:endParaRPr lang="en-US" sz="2400" dirty="0">
              <a:effectLst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ko-KR" altLang="en-US" sz="60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</a:rPr>
              <a:t>대전통편 </a:t>
            </a:r>
            <a:r>
              <a:rPr lang="en-US" altLang="ko-KR" sz="60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</a:rPr>
              <a:t>(</a:t>
            </a:r>
            <a:r>
              <a:rPr lang="ko-KR" altLang="en-US" sz="60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</a:rPr>
              <a:t>관련 동영상</a:t>
            </a:r>
            <a:r>
              <a:rPr lang="en-US" altLang="ko-KR" sz="6000" b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</a:rPr>
              <a:t>)</a:t>
            </a:r>
          </a:p>
          <a:p>
            <a:r>
              <a:rPr lang="en-US" sz="2400" u="sng" dirty="0">
                <a:effectLst/>
                <a:hlinkClick r:id="rId3"/>
              </a:rPr>
              <a:t>http://clipbank.ebs.co.kr/clip/view?clipId=VOD_20120130_00239</a:t>
            </a:r>
            <a:endParaRPr lang="en-US" sz="2400" dirty="0"/>
          </a:p>
          <a:p>
            <a:endParaRPr lang="en-US" altLang="ko-KR" dirty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25E0-2324-4E50-A492-C0F1905DF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7200" y="1"/>
            <a:ext cx="12773891" cy="1108364"/>
          </a:xfrm>
        </p:spPr>
        <p:txBody>
          <a:bodyPr>
            <a:noAutofit/>
          </a:bodyPr>
          <a:lstStyle/>
          <a:p>
            <a:r>
              <a:rPr lang="ko-KR" alt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세종대왕</a:t>
            </a:r>
            <a:r>
              <a:rPr lang="en-US" altLang="ko-KR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ko-KR" alt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조선 전기</a:t>
            </a:r>
            <a:r>
              <a:rPr lang="en-US" altLang="ko-KR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ko-KR" alt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과 정조</a:t>
            </a:r>
            <a:r>
              <a:rPr lang="en-US" altLang="ko-KR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ko-KR" alt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조선 후기</a:t>
            </a:r>
            <a:r>
              <a:rPr lang="en-US" altLang="ko-KR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r>
              <a:rPr lang="ko-KR" alt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의 비교</a:t>
            </a: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060259F-8CFD-417A-A1BF-5F032164CB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295178"/>
              </p:ext>
            </p:extLst>
          </p:nvPr>
        </p:nvGraphicFramePr>
        <p:xfrm>
          <a:off x="2126974" y="1454728"/>
          <a:ext cx="8072860" cy="452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9884">
                  <a:extLst>
                    <a:ext uri="{9D8B030D-6E8A-4147-A177-3AD203B41FA5}">
                      <a16:colId xmlns:a16="http://schemas.microsoft.com/office/drawing/2014/main" val="1331015605"/>
                    </a:ext>
                  </a:extLst>
                </a:gridCol>
                <a:gridCol w="3335056">
                  <a:extLst>
                    <a:ext uri="{9D8B030D-6E8A-4147-A177-3AD203B41FA5}">
                      <a16:colId xmlns:a16="http://schemas.microsoft.com/office/drawing/2014/main" val="417625608"/>
                    </a:ext>
                  </a:extLst>
                </a:gridCol>
                <a:gridCol w="3437920">
                  <a:extLst>
                    <a:ext uri="{9D8B030D-6E8A-4147-A177-3AD203B41FA5}">
                      <a16:colId xmlns:a16="http://schemas.microsoft.com/office/drawing/2014/main" val="3014940468"/>
                    </a:ext>
                  </a:extLst>
                </a:gridCol>
              </a:tblGrid>
              <a:tr h="3361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000" dirty="0">
                          <a:effectLst/>
                        </a:rPr>
                        <a:t>세</a:t>
                      </a:r>
                      <a:r>
                        <a:rPr lang="en-US" altLang="ko-KR" sz="2000" dirty="0">
                          <a:effectLst/>
                        </a:rPr>
                        <a:t>  </a:t>
                      </a:r>
                      <a:r>
                        <a:rPr lang="ko-KR" sz="2000" dirty="0">
                          <a:effectLst/>
                        </a:rPr>
                        <a:t>종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2000" dirty="0">
                          <a:effectLst/>
                        </a:rPr>
                        <a:t>정</a:t>
                      </a:r>
                      <a:r>
                        <a:rPr lang="en-US" altLang="ko-KR" sz="2000" dirty="0">
                          <a:effectLst/>
                        </a:rPr>
                        <a:t>  </a:t>
                      </a:r>
                      <a:r>
                        <a:rPr lang="ko-KR" sz="2000" dirty="0">
                          <a:effectLst/>
                        </a:rPr>
                        <a:t>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065467"/>
                  </a:ext>
                </a:extLst>
              </a:tr>
              <a:tr h="9495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전</a:t>
                      </a:r>
                      <a:r>
                        <a:rPr lang="en-US" altLang="ko-KR" sz="1800" dirty="0">
                          <a:effectLst/>
                        </a:rPr>
                        <a:t> </a:t>
                      </a:r>
                      <a:r>
                        <a:rPr lang="ko-KR" sz="1800" dirty="0">
                          <a:effectLst/>
                        </a:rPr>
                        <a:t>체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건국 초기 혼란 안정시키고 </a:t>
                      </a:r>
                      <a:endParaRPr lang="en-US" altLang="ko-K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조선의 정체성을 확립한 왕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카리스마 바탕 </a:t>
                      </a:r>
                      <a:r>
                        <a:rPr lang="en-US" sz="1800" dirty="0">
                          <a:effectLst/>
                        </a:rPr>
                        <a:t>,</a:t>
                      </a:r>
                      <a:r>
                        <a:rPr lang="ko-KR" sz="1800" dirty="0">
                          <a:effectLst/>
                        </a:rPr>
                        <a:t>분열된 붕당 정치로 과열된 조선 후기 재정비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8019683"/>
                  </a:ext>
                </a:extLst>
              </a:tr>
              <a:tr h="768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리더십</a:t>
                      </a:r>
                      <a:endParaRPr lang="en-US" altLang="ko-K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스타일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밀어주는 왕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끌고가는 왕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3918450"/>
                  </a:ext>
                </a:extLst>
              </a:tr>
              <a:tr h="768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말투의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차이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일단 긍정하면서 대화를 시작하는 스타일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“</a:t>
                      </a:r>
                      <a:r>
                        <a:rPr lang="ko-KR" sz="1800" dirty="0">
                          <a:effectLst/>
                        </a:rPr>
                        <a:t>그렇지 않다” “결단코 그렇지 않다”는 말이 자주 등장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8092069"/>
                  </a:ext>
                </a:extLst>
              </a:tr>
              <a:tr h="931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업</a:t>
                      </a:r>
                      <a:r>
                        <a:rPr lang="en-US" altLang="ko-KR" sz="1800" dirty="0">
                          <a:effectLst/>
                        </a:rPr>
                        <a:t> </a:t>
                      </a:r>
                      <a:r>
                        <a:rPr lang="ko-KR" sz="1800" dirty="0">
                          <a:effectLst/>
                        </a:rPr>
                        <a:t>적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무지한 백성을 위한 애민정신의 일환으로 훈민정음 창제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잔혹한 형벌 제도 수정 등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억울한 백성이 없도록 노력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9065404"/>
                  </a:ext>
                </a:extLst>
              </a:tr>
              <a:tr h="7688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정치 스타일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토론 분위기를 조성해 </a:t>
                      </a:r>
                      <a:endParaRPr lang="en-US" altLang="ko-K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의견을 수렴하는 부드러운 정치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규장각 문신에 서얼 뽑는 등 </a:t>
                      </a:r>
                      <a:endParaRPr lang="en-US" altLang="ko-KR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sz="1800" dirty="0">
                          <a:effectLst/>
                        </a:rPr>
                        <a:t>실력 중심의 인재 등용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096881"/>
                  </a:ext>
                </a:extLst>
              </a:tr>
            </a:tbl>
          </a:graphicData>
        </a:graphic>
      </p:graphicFrame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A05E32BA-9321-45D6-BB22-70E2CE4DC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2569138"/>
            <a:ext cx="2355574" cy="26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54B8949B-7D3B-4AE3-8CC9-5E4145D02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8502" y="2227313"/>
            <a:ext cx="1983498" cy="29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39286B-A9C9-400A-912D-225693F19E3D}"/>
              </a:ext>
            </a:extLst>
          </p:cNvPr>
          <p:cNvSpPr txBox="1"/>
          <p:nvPr/>
        </p:nvSpPr>
        <p:spPr>
          <a:xfrm>
            <a:off x="10800141" y="520604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정조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DE4763-3214-48B4-86E0-31943C92872D}"/>
              </a:ext>
            </a:extLst>
          </p:cNvPr>
          <p:cNvSpPr txBox="1"/>
          <p:nvPr/>
        </p:nvSpPr>
        <p:spPr>
          <a:xfrm>
            <a:off x="276240" y="520603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세종대왕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3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F275-D303-481C-844A-9307A0D4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691107" cy="1123111"/>
          </a:xfrm>
        </p:spPr>
        <p:txBody>
          <a:bodyPr>
            <a:noAutofit/>
          </a:bodyPr>
          <a:lstStyle/>
          <a:p>
            <a:pPr algn="l"/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정조시대의 인물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E9621-4491-455B-A2A3-5ECE588AB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971" y="2222311"/>
            <a:ext cx="8894618" cy="4240507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ko-KR" altLang="en-US" sz="2000" dirty="0"/>
              <a:t> </a:t>
            </a:r>
            <a:r>
              <a:rPr lang="ko-KR" altLang="en-US" sz="2400" dirty="0"/>
              <a:t>조선 후기 실학자 </a:t>
            </a:r>
            <a:r>
              <a:rPr lang="en-US" altLang="ko-KR" sz="2400" dirty="0"/>
              <a:t>, </a:t>
            </a:r>
            <a:r>
              <a:rPr lang="ko-KR" altLang="en-US" sz="2400" b="1" dirty="0">
                <a:solidFill>
                  <a:srgbClr val="00FF00"/>
                </a:solidFill>
                <a:effectLst/>
              </a:rPr>
              <a:t>조선의 레오나르도 다빈치</a:t>
            </a:r>
            <a:endParaRPr lang="en-US" altLang="ko-KR" sz="2400" b="1" dirty="0">
              <a:solidFill>
                <a:srgbClr val="00FF00"/>
              </a:solidFill>
              <a:effectLst/>
            </a:endParaRPr>
          </a:p>
          <a:p>
            <a:pPr algn="l"/>
            <a:r>
              <a:rPr lang="ko-KR" altLang="en-US" sz="2000" dirty="0"/>
              <a:t>    </a:t>
            </a:r>
            <a:r>
              <a:rPr lang="en-US" altLang="ko-KR" sz="2000" dirty="0"/>
              <a:t>(</a:t>
            </a:r>
            <a:r>
              <a:rPr lang="ko-KR" altLang="en-US" sz="2000" b="1" dirty="0">
                <a:solidFill>
                  <a:srgbClr val="00FF00"/>
                </a:solidFill>
                <a:effectLst/>
              </a:rPr>
              <a:t>실학</a:t>
            </a:r>
            <a:r>
              <a:rPr lang="en-US" altLang="ko-KR" sz="2000" dirty="0"/>
              <a:t>: </a:t>
            </a:r>
            <a:r>
              <a:rPr lang="ko-KR" altLang="en-US" sz="2000" dirty="0"/>
              <a:t> 실질적이고 실용적인 공부하는 학문</a:t>
            </a:r>
            <a:r>
              <a:rPr lang="en-US" altLang="ko-KR" sz="2000" dirty="0"/>
              <a:t>,</a:t>
            </a:r>
            <a:r>
              <a:rPr lang="ko-KR" altLang="en-US" sz="2000" dirty="0"/>
              <a:t>  </a:t>
            </a:r>
            <a:r>
              <a:rPr lang="en-US" altLang="ko-KR" sz="2000" dirty="0"/>
              <a:t>17 </a:t>
            </a:r>
            <a:r>
              <a:rPr lang="ko-KR" altLang="en-US" sz="2000" dirty="0"/>
              <a:t>세기 후반 </a:t>
            </a:r>
            <a:r>
              <a:rPr lang="en-US" altLang="ko-KR" sz="2000" dirty="0"/>
              <a:t>-</a:t>
            </a:r>
            <a:r>
              <a:rPr lang="ko-KR" altLang="en-US" sz="2000" dirty="0"/>
              <a:t> </a:t>
            </a:r>
            <a:r>
              <a:rPr lang="en-US" altLang="ko-KR" sz="2000" dirty="0"/>
              <a:t>19 </a:t>
            </a:r>
            <a:r>
              <a:rPr lang="ko-KR" altLang="en-US" sz="2000" dirty="0"/>
              <a:t>세기 초 성행</a:t>
            </a:r>
            <a:r>
              <a:rPr lang="en-US" altLang="ko-KR" sz="2000" dirty="0"/>
              <a:t>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ko-KR" altLang="en-US" sz="2400" dirty="0"/>
              <a:t>조선 역사상 손꼽히는 </a:t>
            </a:r>
            <a:r>
              <a:rPr lang="ko-KR" altLang="en-US" sz="2400" b="1" dirty="0">
                <a:solidFill>
                  <a:srgbClr val="00FF00"/>
                </a:solidFill>
                <a:effectLst/>
              </a:rPr>
              <a:t>천재</a:t>
            </a:r>
            <a:r>
              <a:rPr lang="ko-KR" altLang="en-US" sz="2400" dirty="0"/>
              <a:t> </a:t>
            </a:r>
            <a:r>
              <a:rPr lang="en-US" altLang="ko-KR" sz="2400" dirty="0"/>
              <a:t>- </a:t>
            </a:r>
            <a:r>
              <a:rPr lang="ko-KR" altLang="en-US" sz="2400" dirty="0"/>
              <a:t>법학</a:t>
            </a:r>
            <a:r>
              <a:rPr lang="en-US" altLang="ko-KR" sz="2400" dirty="0"/>
              <a:t>, </a:t>
            </a:r>
            <a:r>
              <a:rPr lang="ko-KR" altLang="en-US" sz="2400" dirty="0"/>
              <a:t>철학</a:t>
            </a:r>
            <a:r>
              <a:rPr lang="en-US" altLang="ko-KR" sz="2400" dirty="0"/>
              <a:t>, </a:t>
            </a:r>
            <a:r>
              <a:rPr lang="ko-KR" altLang="en-US" sz="2400" dirty="0"/>
              <a:t>통치학</a:t>
            </a:r>
            <a:r>
              <a:rPr lang="en-US" altLang="ko-KR" sz="2400" dirty="0"/>
              <a:t>,</a:t>
            </a:r>
            <a:r>
              <a:rPr lang="ko-KR" altLang="en-US" sz="2400" dirty="0"/>
              <a:t> 과학</a:t>
            </a:r>
            <a:r>
              <a:rPr lang="en-US" altLang="ko-KR" sz="2400" dirty="0"/>
              <a:t>, </a:t>
            </a:r>
            <a:r>
              <a:rPr lang="ko-KR" altLang="en-US" sz="2400" dirty="0"/>
              <a:t>실용학까지 높은 수준 </a:t>
            </a:r>
            <a:endParaRPr lang="en-US" altLang="ko-KR" sz="24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ko-KR" altLang="en-US" sz="2400" dirty="0"/>
              <a:t>수많은 시와 부</a:t>
            </a:r>
            <a:r>
              <a:rPr lang="en-US" altLang="ko-KR" sz="2400" dirty="0"/>
              <a:t>(</a:t>
            </a:r>
            <a:r>
              <a:rPr lang="ko-KR" altLang="en-US" sz="2400" dirty="0"/>
              <a:t>賦</a:t>
            </a:r>
            <a:r>
              <a:rPr lang="en-US" altLang="ko-KR" sz="2400" dirty="0"/>
              <a:t>)</a:t>
            </a:r>
            <a:r>
              <a:rPr lang="ko-KR" altLang="en-US" sz="2400" dirty="0"/>
              <a:t>를 비롯하여 </a:t>
            </a:r>
            <a:r>
              <a:rPr lang="en-US" altLang="ko-KR" sz="2400" dirty="0"/>
              <a:t>500 </a:t>
            </a:r>
            <a:r>
              <a:rPr lang="ko-KR" altLang="en-US" sz="2400" dirty="0"/>
              <a:t>여 권에 달하는 </a:t>
            </a:r>
            <a:r>
              <a:rPr lang="ko-KR" altLang="en-US" sz="2400" b="1" dirty="0">
                <a:solidFill>
                  <a:srgbClr val="00FF00"/>
                </a:solidFill>
                <a:effectLst/>
              </a:rPr>
              <a:t>방대한 저술  </a:t>
            </a:r>
            <a:endParaRPr lang="en-US" altLang="ko-KR" sz="2400" b="1" dirty="0">
              <a:solidFill>
                <a:srgbClr val="00FF00"/>
              </a:solidFill>
              <a:effectLst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ko-KR" altLang="en-US" sz="2400" b="1" dirty="0">
                <a:effectLst/>
              </a:rPr>
              <a:t> </a:t>
            </a:r>
            <a:r>
              <a:rPr lang="ko-KR" altLang="en-US" sz="2400" b="1" dirty="0">
                <a:solidFill>
                  <a:srgbClr val="00FF00"/>
                </a:solidFill>
                <a:effectLst/>
              </a:rPr>
              <a:t>거중기</a:t>
            </a:r>
            <a:r>
              <a:rPr lang="ko-KR" altLang="en-US" sz="2400" dirty="0"/>
              <a:t> 고안 </a:t>
            </a:r>
            <a:r>
              <a:rPr lang="en-US" altLang="ko-KR" sz="2400" dirty="0"/>
              <a:t>- </a:t>
            </a:r>
            <a:r>
              <a:rPr lang="ko-KR" altLang="en-US" sz="2400" dirty="0"/>
              <a:t>수원화성 건축에 사용</a:t>
            </a:r>
            <a:endParaRPr lang="en-US" sz="2400" dirty="0"/>
          </a:p>
        </p:txBody>
      </p:sp>
      <p:pic>
        <p:nvPicPr>
          <p:cNvPr id="11" name="Content Placeholder 10" descr="https://upload.wikimedia.org/wikipedia/commons/thumb/8/83/Jeong_Yak-yong.jpg/800px-Jeong_Yak-yong.jpg">
            <a:extLst>
              <a:ext uri="{FF2B5EF4-FFF2-40B4-BE49-F238E27FC236}">
                <a16:creationId xmlns:a16="http://schemas.microsoft.com/office/drawing/2014/main" id="{50624977-4408-4041-A006-534CB419E2B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589" y="1257212"/>
            <a:ext cx="2842617" cy="48338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662E2-98CE-4018-8C43-63CDFD4473C1}"/>
              </a:ext>
            </a:extLst>
          </p:cNvPr>
          <p:cNvSpPr txBox="1"/>
          <p:nvPr/>
        </p:nvSpPr>
        <p:spPr>
          <a:xfrm>
            <a:off x="0" y="1257212"/>
            <a:ext cx="793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정약용</a:t>
            </a:r>
            <a:r>
              <a:rPr lang="en-US" altLang="ko-KR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 (1762</a:t>
            </a:r>
            <a:r>
              <a:rPr lang="ko-KR" alt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년 </a:t>
            </a:r>
            <a:r>
              <a:rPr lang="en-US" altLang="ko-KR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~ 1836</a:t>
            </a:r>
            <a:r>
              <a:rPr lang="ko-KR" alt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년</a:t>
            </a:r>
            <a:r>
              <a:rPr lang="en-US" altLang="ko-KR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)</a:t>
            </a:r>
            <a:endParaRPr lang="en-US" sz="4800" b="1" dirty="0"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BBA43-ADD4-4C17-B645-7255D3444FA4}"/>
              </a:ext>
            </a:extLst>
          </p:cNvPr>
          <p:cNvSpPr txBox="1"/>
          <p:nvPr/>
        </p:nvSpPr>
        <p:spPr>
          <a:xfrm>
            <a:off x="9852899" y="609108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정약용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3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91C8-F3F5-43EC-A5CC-27D81562E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62109" cy="1079315"/>
          </a:xfrm>
        </p:spPr>
        <p:txBody>
          <a:bodyPr>
            <a:noAutofit/>
          </a:bodyPr>
          <a:lstStyle/>
          <a:p>
            <a:pPr algn="l"/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정조시대의 인물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948D9-7684-4DD1-819E-BFA4A9A40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381642"/>
            <a:ext cx="8170606" cy="4619041"/>
          </a:xfrm>
        </p:spPr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ko-KR" altLang="en-US" dirty="0"/>
              <a:t> </a:t>
            </a:r>
            <a:r>
              <a:rPr lang="ko-KR" altLang="en-US" sz="2200" dirty="0">
                <a:effectLst/>
              </a:rPr>
              <a:t>조선 후기의 문신</a:t>
            </a:r>
            <a:r>
              <a:rPr lang="en-US" altLang="ko-KR" sz="2200" dirty="0">
                <a:effectLst/>
              </a:rPr>
              <a:t>, </a:t>
            </a:r>
            <a:r>
              <a:rPr lang="ko-KR" altLang="en-US" sz="2200" dirty="0">
                <a:effectLst/>
              </a:rPr>
              <a:t>실학자</a:t>
            </a:r>
            <a:r>
              <a:rPr lang="en-US" altLang="ko-KR" sz="2200" dirty="0">
                <a:effectLst/>
              </a:rPr>
              <a:t>,</a:t>
            </a:r>
            <a:r>
              <a:rPr lang="ko-KR" altLang="en-US" sz="2200" dirty="0">
                <a:effectLst/>
              </a:rPr>
              <a:t> 사상가</a:t>
            </a:r>
            <a:r>
              <a:rPr lang="en-US" altLang="ko-KR" sz="2200" dirty="0">
                <a:effectLst/>
              </a:rPr>
              <a:t>, </a:t>
            </a:r>
            <a:r>
              <a:rPr lang="ko-KR" altLang="en-US" sz="2200" dirty="0">
                <a:effectLst/>
              </a:rPr>
              <a:t>외교관</a:t>
            </a:r>
            <a:r>
              <a:rPr lang="en-US" altLang="ko-KR" sz="2200" dirty="0">
                <a:effectLst/>
              </a:rPr>
              <a:t>, </a:t>
            </a:r>
            <a:r>
              <a:rPr lang="ko-KR" altLang="en-US" sz="2200" dirty="0">
                <a:effectLst/>
              </a:rPr>
              <a:t>소설가 </a:t>
            </a:r>
            <a:endParaRPr lang="en-US" altLang="ko-KR" sz="2200" dirty="0">
              <a:effectLst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ko-KR" altLang="en-US" sz="2200" dirty="0">
                <a:effectLst/>
              </a:rPr>
              <a:t> </a:t>
            </a:r>
            <a:r>
              <a:rPr lang="ko-KR" altLang="en-US" sz="2200" b="1" dirty="0">
                <a:solidFill>
                  <a:srgbClr val="00FF00"/>
                </a:solidFill>
                <a:effectLst/>
              </a:rPr>
              <a:t>북학파의 시조</a:t>
            </a:r>
            <a:endParaRPr lang="en-US" altLang="ko-KR" sz="2200" b="1" dirty="0">
              <a:solidFill>
                <a:srgbClr val="00FF00"/>
              </a:solidFill>
              <a:effectLst/>
            </a:endParaRPr>
          </a:p>
          <a:p>
            <a:pPr algn="l"/>
            <a:r>
              <a:rPr lang="ko-KR" altLang="en-US" sz="2200" dirty="0">
                <a:effectLst/>
              </a:rPr>
              <a:t>     </a:t>
            </a:r>
            <a:r>
              <a:rPr lang="en-US" altLang="ko-KR" sz="2200" dirty="0">
                <a:effectLst/>
              </a:rPr>
              <a:t>(</a:t>
            </a:r>
            <a:r>
              <a:rPr lang="ko-KR" altLang="en-US" sz="2200" dirty="0">
                <a:effectLst/>
              </a:rPr>
              <a:t>북학파</a:t>
            </a:r>
            <a:r>
              <a:rPr lang="en-US" altLang="ko-KR" sz="2200" dirty="0">
                <a:effectLst/>
              </a:rPr>
              <a:t>(</a:t>
            </a:r>
            <a:r>
              <a:rPr lang="ko-KR" altLang="en-US" sz="2200" dirty="0">
                <a:effectLst/>
              </a:rPr>
              <a:t>중상학파</a:t>
            </a:r>
            <a:r>
              <a:rPr lang="en-US" altLang="ko-KR" sz="2200" dirty="0">
                <a:effectLst/>
              </a:rPr>
              <a:t>)</a:t>
            </a:r>
            <a:r>
              <a:rPr lang="ko-KR" altLang="en-US" sz="2200" dirty="0">
                <a:effectLst/>
              </a:rPr>
              <a:t> </a:t>
            </a:r>
            <a:r>
              <a:rPr lang="en-US" altLang="ko-KR" sz="2200" dirty="0">
                <a:effectLst/>
              </a:rPr>
              <a:t>– </a:t>
            </a:r>
            <a:r>
              <a:rPr lang="ko-KR" altLang="en-US" sz="2200" dirty="0">
                <a:effectLst/>
              </a:rPr>
              <a:t>조선 후기 실학의 한 유파</a:t>
            </a:r>
            <a:r>
              <a:rPr lang="en-US" altLang="ko-KR" sz="2200" dirty="0">
                <a:effectLst/>
              </a:rPr>
              <a:t> </a:t>
            </a:r>
            <a:r>
              <a:rPr lang="ko-KR" altLang="en-US" sz="2200" dirty="0">
                <a:effectLst/>
              </a:rPr>
              <a:t>상품의     유통이나 생산수단의 발전을 주장 </a:t>
            </a:r>
            <a:r>
              <a:rPr lang="en-US" altLang="ko-KR" sz="2200" dirty="0">
                <a:effectLst/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ko-KR" altLang="en-US" sz="2200" dirty="0">
                <a:effectLst/>
              </a:rPr>
              <a:t>저서 </a:t>
            </a:r>
            <a:r>
              <a:rPr lang="en-US" altLang="ko-KR" sz="2200" dirty="0">
                <a:effectLst/>
              </a:rPr>
              <a:t>– </a:t>
            </a:r>
            <a:r>
              <a:rPr lang="ko-KR" altLang="en-US" sz="2200" b="1" dirty="0">
                <a:solidFill>
                  <a:srgbClr val="00FF00"/>
                </a:solidFill>
                <a:effectLst/>
              </a:rPr>
              <a:t>열하일기</a:t>
            </a:r>
            <a:r>
              <a:rPr lang="en-US" altLang="ko-KR" sz="2200" dirty="0">
                <a:effectLst/>
              </a:rPr>
              <a:t>(</a:t>
            </a:r>
            <a:r>
              <a:rPr lang="ko-KR" altLang="en-US" sz="2200" dirty="0">
                <a:effectLst/>
              </a:rPr>
              <a:t>대표 저서</a:t>
            </a:r>
            <a:r>
              <a:rPr lang="en-US" altLang="ko-KR" sz="2200" dirty="0">
                <a:effectLst/>
              </a:rPr>
              <a:t>), </a:t>
            </a:r>
            <a:r>
              <a:rPr lang="ko-KR" altLang="en-US" sz="2200" dirty="0">
                <a:effectLst/>
              </a:rPr>
              <a:t>양반전</a:t>
            </a:r>
            <a:r>
              <a:rPr lang="en-US" altLang="ko-KR" sz="2200" dirty="0">
                <a:effectLst/>
              </a:rPr>
              <a:t>, </a:t>
            </a:r>
            <a:r>
              <a:rPr lang="ko-KR" altLang="en-US" sz="2200" dirty="0">
                <a:effectLst/>
              </a:rPr>
              <a:t>허생전</a:t>
            </a:r>
            <a:r>
              <a:rPr lang="en-US" altLang="ko-KR" sz="2200" dirty="0">
                <a:effectLst/>
              </a:rPr>
              <a:t> </a:t>
            </a:r>
            <a:r>
              <a:rPr lang="ko-KR" altLang="en-US" sz="2200" dirty="0">
                <a:effectLst/>
              </a:rPr>
              <a:t>등</a:t>
            </a:r>
            <a:endParaRPr lang="en-US" altLang="ko-KR" sz="2200" dirty="0">
              <a:effectLst/>
            </a:endParaRPr>
          </a:p>
          <a:p>
            <a:pPr algn="l"/>
            <a:r>
              <a:rPr lang="en-US" altLang="ko-KR" sz="2200" dirty="0">
                <a:effectLst/>
              </a:rPr>
              <a:t>    (</a:t>
            </a:r>
            <a:r>
              <a:rPr lang="ko-KR" altLang="en-US" sz="2200" dirty="0">
                <a:effectLst/>
              </a:rPr>
              <a:t>열하일기 </a:t>
            </a:r>
            <a:r>
              <a:rPr lang="en-US" altLang="ko-KR" sz="2200" dirty="0">
                <a:effectLst/>
              </a:rPr>
              <a:t>- </a:t>
            </a:r>
            <a:r>
              <a:rPr lang="ko-KR" altLang="en-US" sz="2200" dirty="0">
                <a:effectLst/>
              </a:rPr>
              <a:t>단순한 일기가 아니라</a:t>
            </a:r>
            <a:r>
              <a:rPr lang="en-US" altLang="ko-KR" sz="2200" dirty="0">
                <a:effectLst/>
              </a:rPr>
              <a:t>, </a:t>
            </a:r>
            <a:r>
              <a:rPr lang="ko-KR" altLang="en-US" sz="2200" dirty="0">
                <a:effectLst/>
              </a:rPr>
              <a:t>호질</a:t>
            </a:r>
            <a:r>
              <a:rPr lang="en-US" altLang="ko-KR" sz="2200" dirty="0">
                <a:effectLst/>
              </a:rPr>
              <a:t>, </a:t>
            </a:r>
            <a:r>
              <a:rPr lang="ko-KR" altLang="en-US" sz="2200" dirty="0">
                <a:effectLst/>
              </a:rPr>
              <a:t>허생전</a:t>
            </a:r>
            <a:r>
              <a:rPr lang="en-US" altLang="ko-KR" sz="2200" dirty="0">
                <a:effectLst/>
              </a:rPr>
              <a:t> </a:t>
            </a:r>
            <a:r>
              <a:rPr lang="ko-KR" altLang="en-US" sz="2200" dirty="0">
                <a:effectLst/>
              </a:rPr>
              <a:t>등의 소설을 포함한 문명비평서</a:t>
            </a:r>
            <a:r>
              <a:rPr lang="en-US" altLang="ko-KR" sz="2200" dirty="0">
                <a:effectLst/>
              </a:rPr>
              <a:t>)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ko-KR" altLang="en-US" sz="2200" dirty="0">
                <a:effectLst/>
              </a:rPr>
              <a:t> 청의 문물 접촉 후</a:t>
            </a:r>
            <a:r>
              <a:rPr lang="en-US" altLang="ko-KR" sz="2200" dirty="0">
                <a:effectLst/>
              </a:rPr>
              <a:t>,</a:t>
            </a:r>
            <a:r>
              <a:rPr lang="ko-KR" altLang="en-US" sz="2200" dirty="0">
                <a:effectLst/>
              </a:rPr>
              <a:t> 인륜</a:t>
            </a:r>
            <a:r>
              <a:rPr lang="en-US" altLang="ko-KR" sz="2200" dirty="0">
                <a:effectLst/>
              </a:rPr>
              <a:t> </a:t>
            </a:r>
            <a:r>
              <a:rPr lang="ko-KR" altLang="en-US" sz="2200" dirty="0">
                <a:effectLst/>
              </a:rPr>
              <a:t>위주의 사고에서 이용후생</a:t>
            </a:r>
            <a:r>
              <a:rPr lang="en-US" altLang="ko-KR" sz="2200" dirty="0">
                <a:effectLst/>
              </a:rPr>
              <a:t>(</a:t>
            </a:r>
            <a:r>
              <a:rPr lang="ko-KR" altLang="en-US" sz="2200" dirty="0">
                <a:effectLst/>
              </a:rPr>
              <a:t>利用厚生</a:t>
            </a:r>
            <a:r>
              <a:rPr lang="en-US" altLang="ko-KR" sz="2200" dirty="0">
                <a:effectLst/>
              </a:rPr>
              <a:t>) </a:t>
            </a:r>
            <a:r>
              <a:rPr lang="ko-KR" altLang="en-US" sz="2200" dirty="0">
                <a:effectLst/>
              </a:rPr>
              <a:t>위주의 사고로 전환</a:t>
            </a:r>
            <a:endParaRPr lang="en-US" altLang="ko-KR" sz="2200" dirty="0">
              <a:effectLst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050" name="Picture 2" descr="Image result for ì¡°ì ìë ë°ì§ì">
            <a:extLst>
              <a:ext uri="{FF2B5EF4-FFF2-40B4-BE49-F238E27FC236}">
                <a16:creationId xmlns:a16="http://schemas.microsoft.com/office/drawing/2014/main" id="{DFF1E866-2811-4849-8149-8C67CA5CFD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200" y="1298544"/>
            <a:ext cx="3185609" cy="465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B4C51B-3E64-4668-9D10-6B35B820FC8F}"/>
              </a:ext>
            </a:extLst>
          </p:cNvPr>
          <p:cNvSpPr txBox="1"/>
          <p:nvPr/>
        </p:nvSpPr>
        <p:spPr>
          <a:xfrm>
            <a:off x="0" y="1314980"/>
            <a:ext cx="793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박지원</a:t>
            </a:r>
            <a:r>
              <a:rPr lang="en-US" altLang="ko-KR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 (1737</a:t>
            </a:r>
            <a:r>
              <a:rPr lang="ko-KR" alt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년 </a:t>
            </a:r>
            <a:r>
              <a:rPr lang="en-US" altLang="ko-KR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~ 1805</a:t>
            </a:r>
            <a:r>
              <a:rPr lang="ko-KR" alt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년</a:t>
            </a:r>
            <a:r>
              <a:rPr lang="en-US" altLang="ko-KR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)</a:t>
            </a:r>
            <a:endParaRPr lang="en-US" sz="4800" b="1" dirty="0"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9D09E-4D26-4F31-83E0-3700FD693F50}"/>
              </a:ext>
            </a:extLst>
          </p:cNvPr>
          <p:cNvSpPr txBox="1"/>
          <p:nvPr/>
        </p:nvSpPr>
        <p:spPr>
          <a:xfrm>
            <a:off x="9489722" y="594953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박지원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58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19AE-B7D9-4A34-93B0-FDAA31EB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923387" cy="1025236"/>
          </a:xfrm>
        </p:spPr>
        <p:txBody>
          <a:bodyPr>
            <a:noAutofit/>
          </a:bodyPr>
          <a:lstStyle/>
          <a:p>
            <a:pPr algn="l"/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정조시대의 인물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2B8AE-C563-460B-A385-620B7A876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435721"/>
            <a:ext cx="7661564" cy="3228109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ko-KR" altLang="en-US" sz="2400" dirty="0"/>
              <a:t> </a:t>
            </a:r>
            <a:r>
              <a:rPr lang="ko-KR" altLang="en-US" sz="2400" b="1" dirty="0">
                <a:solidFill>
                  <a:srgbClr val="00FF00"/>
                </a:solidFill>
                <a:effectLst/>
              </a:rPr>
              <a:t>북학파의 거두</a:t>
            </a:r>
            <a:r>
              <a:rPr lang="en-US" altLang="ko-KR" sz="2400" dirty="0"/>
              <a:t>,</a:t>
            </a:r>
            <a:r>
              <a:rPr lang="ko-KR" altLang="en-US" sz="2400" dirty="0"/>
              <a:t> 정치가</a:t>
            </a:r>
            <a:r>
              <a:rPr lang="en-US" altLang="ko-KR" sz="2400" dirty="0"/>
              <a:t>, </a:t>
            </a:r>
            <a:r>
              <a:rPr lang="ko-KR" altLang="en-US" sz="2400" dirty="0"/>
              <a:t>외교관</a:t>
            </a:r>
            <a:r>
              <a:rPr lang="en-US" altLang="ko-KR" sz="2400" dirty="0"/>
              <a:t>, </a:t>
            </a:r>
            <a:r>
              <a:rPr lang="ko-KR" altLang="en-US" sz="2400" dirty="0"/>
              <a:t>통역관</a:t>
            </a:r>
            <a:r>
              <a:rPr lang="en-US" altLang="ko-KR" sz="2400" dirty="0"/>
              <a:t>, </a:t>
            </a:r>
            <a:r>
              <a:rPr lang="ko-KR" altLang="en-US" sz="2400" dirty="0"/>
              <a:t>실학자</a:t>
            </a:r>
            <a:endParaRPr lang="en-US" altLang="ko-KR" sz="24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ko-KR" altLang="en-US" sz="2400" dirty="0"/>
              <a:t>청나라의 </a:t>
            </a:r>
            <a:r>
              <a:rPr lang="ko-KR" altLang="en-US" sz="2400" b="1" dirty="0">
                <a:solidFill>
                  <a:srgbClr val="00FF00"/>
                </a:solidFill>
                <a:effectLst/>
              </a:rPr>
              <a:t>선진 문물 수용과 중상주의 경제 정책</a:t>
            </a:r>
            <a:r>
              <a:rPr lang="ko-KR" altLang="en-US" sz="2400" dirty="0"/>
              <a:t>을 주장</a:t>
            </a:r>
            <a:endParaRPr lang="en-US" altLang="ko-KR" sz="24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ko-KR" altLang="en-US" sz="2400" b="1" dirty="0">
                <a:effectLst/>
              </a:rPr>
              <a:t> </a:t>
            </a:r>
            <a:r>
              <a:rPr lang="ko-KR" altLang="en-US" sz="2400" b="1" dirty="0">
                <a:solidFill>
                  <a:srgbClr val="00FF00"/>
                </a:solidFill>
                <a:effectLst/>
              </a:rPr>
              <a:t>상행위와 무역</a:t>
            </a:r>
            <a:r>
              <a:rPr lang="ko-KR" altLang="en-US" sz="2400" dirty="0"/>
              <a:t>을 적극 장려</a:t>
            </a:r>
            <a:r>
              <a:rPr lang="en-US" altLang="ko-KR" sz="2400" dirty="0"/>
              <a:t>,</a:t>
            </a:r>
            <a:r>
              <a:rPr lang="ko-KR" altLang="en-US" sz="2400" dirty="0"/>
              <a:t> </a:t>
            </a:r>
            <a:r>
              <a:rPr lang="ko-KR" altLang="en-US" sz="2400" b="1" dirty="0">
                <a:solidFill>
                  <a:srgbClr val="00FF00"/>
                </a:solidFill>
                <a:effectLst/>
              </a:rPr>
              <a:t>신기술의 적극 도입</a:t>
            </a:r>
            <a:r>
              <a:rPr lang="ko-KR" altLang="en-US" sz="2400" dirty="0"/>
              <a:t>과</a:t>
            </a:r>
            <a:r>
              <a:rPr lang="en-US" altLang="ko-KR" sz="2400" dirty="0"/>
              <a:t> </a:t>
            </a:r>
            <a:r>
              <a:rPr lang="ko-KR" altLang="en-US" sz="2400" dirty="0"/>
              <a:t>유치를 주장</a:t>
            </a:r>
            <a:r>
              <a:rPr lang="en-US" altLang="ko-KR" sz="2400" dirty="0"/>
              <a:t>,</a:t>
            </a:r>
            <a:r>
              <a:rPr lang="ko-KR" altLang="en-US" sz="2400" dirty="0"/>
              <a:t> 중국 지식인들과 교류하며</a:t>
            </a:r>
            <a:r>
              <a:rPr lang="en-US" altLang="ko-KR" sz="2400" dirty="0"/>
              <a:t>,</a:t>
            </a:r>
            <a:r>
              <a:rPr lang="ko-KR" altLang="en-US" sz="2400" dirty="0"/>
              <a:t> 국제적 안목을 갖춘 </a:t>
            </a:r>
            <a:r>
              <a:rPr lang="ko-KR" altLang="en-US" sz="2400" b="1" dirty="0">
                <a:solidFill>
                  <a:srgbClr val="00FF00"/>
                </a:solidFill>
                <a:effectLst/>
              </a:rPr>
              <a:t>글로벌 지식인</a:t>
            </a:r>
            <a:endParaRPr lang="en-US" sz="2400" b="1" dirty="0">
              <a:solidFill>
                <a:srgbClr val="00FF00"/>
              </a:solidFill>
              <a:effectLst/>
            </a:endParaRPr>
          </a:p>
        </p:txBody>
      </p:sp>
      <p:pic>
        <p:nvPicPr>
          <p:cNvPr id="3078" name="Picture 6" descr="Image result for ì¡°ì  ë°ì ê°">
            <a:extLst>
              <a:ext uri="{FF2B5EF4-FFF2-40B4-BE49-F238E27FC236}">
                <a16:creationId xmlns:a16="http://schemas.microsoft.com/office/drawing/2014/main" id="{80ED0912-EBFC-4D7D-B197-084EEF1F1E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267" y="1072081"/>
            <a:ext cx="3401754" cy="492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E49040-F941-4291-A1D8-DA58188F8928}"/>
              </a:ext>
            </a:extLst>
          </p:cNvPr>
          <p:cNvSpPr txBox="1"/>
          <p:nvPr/>
        </p:nvSpPr>
        <p:spPr>
          <a:xfrm>
            <a:off x="9253748" y="600115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박제가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07F540-298C-454F-9099-AC46D0CAC6FF}"/>
              </a:ext>
            </a:extLst>
          </p:cNvPr>
          <p:cNvSpPr txBox="1"/>
          <p:nvPr/>
        </p:nvSpPr>
        <p:spPr>
          <a:xfrm>
            <a:off x="0" y="1314980"/>
            <a:ext cx="793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박제가</a:t>
            </a:r>
            <a:r>
              <a:rPr lang="en-US" altLang="ko-KR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 (1750</a:t>
            </a:r>
            <a:r>
              <a:rPr lang="ko-KR" alt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년 </a:t>
            </a:r>
            <a:r>
              <a:rPr lang="en-US" altLang="ko-KR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~ 1815</a:t>
            </a:r>
            <a:r>
              <a:rPr lang="ko-KR" altLang="en-US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년</a:t>
            </a:r>
            <a:r>
              <a:rPr lang="en-US" altLang="ko-KR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n-ea"/>
              </a:rPr>
              <a:t>)</a:t>
            </a:r>
            <a:endParaRPr lang="en-US" sz="4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09233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817</TotalTime>
  <Words>443</Words>
  <Application>Microsoft Office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맑은 고딕</vt:lpstr>
      <vt:lpstr>맑은 고딕</vt:lpstr>
      <vt:lpstr>Arial</vt:lpstr>
      <vt:lpstr>Bookman Old Style</vt:lpstr>
      <vt:lpstr>Calibri</vt:lpstr>
      <vt:lpstr>Rockwell</vt:lpstr>
      <vt:lpstr>Times New Roman</vt:lpstr>
      <vt:lpstr>Wingdings</vt:lpstr>
      <vt:lpstr>Damask</vt:lpstr>
      <vt:lpstr>정  조 </vt:lpstr>
      <vt:lpstr>정조</vt:lpstr>
      <vt:lpstr>정조의 업적</vt:lpstr>
      <vt:lpstr>수원화성의 특징 (관련 동영상)</vt:lpstr>
      <vt:lpstr>  세종대왕(조선 전기)과 정조(조선 후기)의 비교</vt:lpstr>
      <vt:lpstr>정조시대의 인물</vt:lpstr>
      <vt:lpstr>정조시대의 인물</vt:lpstr>
      <vt:lpstr>정조시대의 인물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Jung Jae</dc:creator>
  <cp:lastModifiedBy>Owner</cp:lastModifiedBy>
  <cp:revision>181</cp:revision>
  <dcterms:created xsi:type="dcterms:W3CDTF">2018-04-11T21:37:25Z</dcterms:created>
  <dcterms:modified xsi:type="dcterms:W3CDTF">2018-06-15T04:01:36Z</dcterms:modified>
</cp:coreProperties>
</file>