
<file path=[Content_Types].xml><?xml version="1.0" encoding="utf-8"?>
<Types xmlns="http://schemas.openxmlformats.org/package/2006/content-types">
  <Default Extension="com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8"/>
  </p:notesMasterIdLst>
  <p:sldIdLst>
    <p:sldId id="286" r:id="rId2"/>
    <p:sldId id="267" r:id="rId3"/>
    <p:sldId id="257" r:id="rId4"/>
    <p:sldId id="265" r:id="rId5"/>
    <p:sldId id="271" r:id="rId6"/>
    <p:sldId id="264" r:id="rId7"/>
    <p:sldId id="270" r:id="rId8"/>
    <p:sldId id="282" r:id="rId9"/>
    <p:sldId id="263" r:id="rId10"/>
    <p:sldId id="278" r:id="rId11"/>
    <p:sldId id="274" r:id="rId12"/>
    <p:sldId id="275" r:id="rId13"/>
    <p:sldId id="285" r:id="rId14"/>
    <p:sldId id="277" r:id="rId15"/>
    <p:sldId id="284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FFFF"/>
    <a:srgbClr val="00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7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A430-F6F2-4752-BC6B-5A79EE76EC78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0CF5-5060-4CAF-AB41-B30FCBD1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0CF5-5060-4CAF-AB41-B30FCBD137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97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AE77-E6F0-4E04-B849-3CC1A2935D7D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EE27-1647-4D34-8149-C526B15A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1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igvedawiki.net/w/&#236;&#132;&#177;&#236;&#153;&#149;(&#235;&#176;&#177;&#236;&#160;&#156;)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igvedawiki.net/w/%EA%B4%91%EA%B0%9C%ED%86%A0%EB%8C%80%EC%99%9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8%A5%EC%A0%8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ppycookie.tistory.com/93" TargetMode="External"/><Relationship Id="rId2" Type="http://schemas.openxmlformats.org/officeDocument/2006/relationships/image" Target="../media/image3.com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EC%8B%A0%EB%9D%BC_%EA%B2%BD%EC%88%9C%EC%99%95_%EC%B4%88%EC%83%81_1794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OlIrQp91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catmon.com/wiki/%eb%8f%99%eb%aa%85%ec%84%b1%ec%99%9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7DdDuJ15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2c_XJhuTu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F541EB-6721-4886-9EEF-0FF4DBDE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1" y="885826"/>
            <a:ext cx="11541473" cy="2875013"/>
          </a:xfrm>
        </p:spPr>
        <p:txBody>
          <a:bodyPr>
            <a:noAutofit/>
          </a:bodyPr>
          <a:lstStyle/>
          <a:p>
            <a:r>
              <a:rPr lang="ko-KR" altLang="en-US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삼국시대의 성립과 발전 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0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1F16-49B0-488D-AF06-ACC777D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2"/>
            <a:ext cx="6858000" cy="1088556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삼국의 성립과 발전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742B9-38B6-43C9-AE6B-99BA40C0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518" y="1573556"/>
            <a:ext cx="6675482" cy="465496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500" b="1" dirty="0"/>
              <a:t>부여</a:t>
            </a:r>
            <a:r>
              <a:rPr lang="ko-KR" altLang="en-US" sz="3500" dirty="0"/>
              <a:t> </a:t>
            </a:r>
            <a:r>
              <a:rPr lang="en-US" altLang="ko-KR" sz="3500" dirty="0"/>
              <a:t>: </a:t>
            </a:r>
            <a:r>
              <a:rPr lang="ko-KR" altLang="en-US" sz="3500" b="1" dirty="0">
                <a:solidFill>
                  <a:srgbClr val="00FF00"/>
                </a:solidFill>
              </a:rPr>
              <a:t>동명왕</a:t>
            </a:r>
            <a:r>
              <a:rPr lang="ko-KR" altLang="en-US" sz="3500" dirty="0"/>
              <a:t> </a:t>
            </a:r>
            <a:r>
              <a:rPr lang="en-US" altLang="ko-KR" sz="3500" dirty="0"/>
              <a:t>( BC2</a:t>
            </a:r>
            <a:r>
              <a:rPr lang="ko-KR" altLang="en-US" sz="3500" dirty="0"/>
              <a:t>세기</a:t>
            </a:r>
            <a:r>
              <a:rPr lang="en-US" altLang="ko-KR" sz="3500" dirty="0"/>
              <a:t>-AD</a:t>
            </a:r>
            <a:r>
              <a:rPr lang="ko-KR" altLang="en-US" sz="3500" dirty="0"/>
              <a:t> </a:t>
            </a:r>
            <a:r>
              <a:rPr lang="en-US" altLang="ko-KR" sz="3500" dirty="0"/>
              <a:t>494)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500" b="1" dirty="0"/>
              <a:t>가야</a:t>
            </a:r>
            <a:r>
              <a:rPr lang="en-US" altLang="ko-KR" sz="3500" dirty="0"/>
              <a:t>: </a:t>
            </a:r>
            <a:r>
              <a:rPr lang="ko-KR" altLang="en-US" sz="3500" dirty="0"/>
              <a:t>연맹국가</a:t>
            </a:r>
            <a:r>
              <a:rPr lang="en-US" altLang="ko-KR" sz="3500" dirty="0"/>
              <a:t>, </a:t>
            </a:r>
            <a:r>
              <a:rPr lang="ko-KR" altLang="en-US" sz="3500" dirty="0"/>
              <a:t>철의 나라</a:t>
            </a:r>
            <a:r>
              <a:rPr lang="en-US" altLang="ko-KR" sz="3500" dirty="0"/>
              <a:t>(1</a:t>
            </a:r>
            <a:r>
              <a:rPr lang="ko-KR" altLang="en-US" sz="3500" dirty="0"/>
              <a:t>세기</a:t>
            </a:r>
            <a:r>
              <a:rPr lang="en-US" altLang="ko-KR" sz="3500" dirty="0"/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500" b="1" dirty="0"/>
              <a:t>신라</a:t>
            </a:r>
            <a:r>
              <a:rPr lang="ko-KR" altLang="en-US" sz="3500" dirty="0"/>
              <a:t> </a:t>
            </a:r>
            <a:r>
              <a:rPr lang="en-US" altLang="ko-KR" sz="3500" dirty="0"/>
              <a:t>: </a:t>
            </a:r>
            <a:r>
              <a:rPr lang="ko-KR" altLang="en-US" sz="3500" b="1" dirty="0">
                <a:solidFill>
                  <a:srgbClr val="00FF00"/>
                </a:solidFill>
              </a:rPr>
              <a:t>박혁거세</a:t>
            </a:r>
            <a:r>
              <a:rPr lang="ko-KR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ko-KR" sz="3500" dirty="0"/>
              <a:t>(BC57-935)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500" b="1" dirty="0"/>
              <a:t>고구려</a:t>
            </a:r>
            <a:r>
              <a:rPr lang="ko-KR" altLang="en-US" sz="3500" dirty="0"/>
              <a:t> </a:t>
            </a:r>
            <a:r>
              <a:rPr lang="en-US" altLang="ko-KR" sz="3500" dirty="0"/>
              <a:t>: </a:t>
            </a:r>
            <a:r>
              <a:rPr lang="ko-KR" altLang="en-US" sz="3500" b="1" dirty="0">
                <a:solidFill>
                  <a:srgbClr val="00FF00"/>
                </a:solidFill>
              </a:rPr>
              <a:t>주몽</a:t>
            </a:r>
            <a:r>
              <a:rPr lang="ko-KR" altLang="en-US" sz="3500" dirty="0"/>
              <a:t> </a:t>
            </a:r>
            <a:r>
              <a:rPr lang="en-US" altLang="ko-KR" sz="3500" dirty="0"/>
              <a:t>(BC 37-668)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500" b="1" dirty="0"/>
              <a:t>백제</a:t>
            </a:r>
            <a:r>
              <a:rPr lang="ko-KR" altLang="en-US" sz="3500" dirty="0"/>
              <a:t> </a:t>
            </a:r>
            <a:r>
              <a:rPr lang="en-US" altLang="ko-KR" sz="3500" dirty="0"/>
              <a:t>: </a:t>
            </a:r>
            <a:r>
              <a:rPr lang="ko-KR" altLang="en-US" sz="3500" b="1" dirty="0">
                <a:solidFill>
                  <a:srgbClr val="00FF00"/>
                </a:solidFill>
              </a:rPr>
              <a:t>비류와 온조</a:t>
            </a:r>
            <a:r>
              <a:rPr lang="ko-KR" altLang="en-US" sz="3500" b="1" dirty="0">
                <a:solidFill>
                  <a:srgbClr val="0000FF"/>
                </a:solidFill>
              </a:rPr>
              <a:t> </a:t>
            </a:r>
            <a:r>
              <a:rPr lang="en-US" altLang="ko-KR" sz="3500" dirty="0"/>
              <a:t>(BC 18 – 660)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500" dirty="0"/>
              <a:t>삼국 이외의 나라 포함 </a:t>
            </a:r>
            <a:r>
              <a:rPr lang="ko-KR" altLang="en-US" sz="3500" b="1" dirty="0">
                <a:solidFill>
                  <a:srgbClr val="00FF00"/>
                </a:solidFill>
              </a:rPr>
              <a:t>열국시대</a:t>
            </a:r>
            <a:r>
              <a:rPr lang="ko-KR" altLang="en-US" sz="3500" dirty="0"/>
              <a:t>라 부르기도 한다</a:t>
            </a:r>
            <a:endParaRPr lang="en-US" altLang="ko-KR" sz="35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ko-KR" sz="3200" dirty="0"/>
          </a:p>
          <a:p>
            <a:pPr algn="l"/>
            <a:endParaRPr lang="en-US" altLang="ko-KR" sz="2800" dirty="0"/>
          </a:p>
          <a:p>
            <a:pPr algn="l"/>
            <a:endParaRPr lang="en-US" altLang="ko-KR" sz="2800" dirty="0"/>
          </a:p>
          <a:p>
            <a:endParaRPr lang="en-US" dirty="0"/>
          </a:p>
        </p:txBody>
      </p:sp>
      <p:pic>
        <p:nvPicPr>
          <p:cNvPr id="2054" name="Picture 6" descr="Image result for ì¼êµ­ê³¼ ë¶ì¬, ê°ì¼ì ìì¹">
            <a:extLst>
              <a:ext uri="{FF2B5EF4-FFF2-40B4-BE49-F238E27FC236}">
                <a16:creationId xmlns:a16="http://schemas.microsoft.com/office/drawing/2014/main" id="{02FC522E-6E94-41E5-BABB-AEE0D6D12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847126"/>
            <a:ext cx="5151482" cy="5701569"/>
          </a:xfrm>
          <a:prstGeom prst="rect">
            <a:avLst/>
          </a:prstGeom>
          <a:noFill/>
          <a:ln>
            <a:solidFill>
              <a:srgbClr val="9696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3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74E2-9B50-497B-9CE9-01317975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74023" cy="1057276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백제의 전성기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5E2C9-6FAA-410A-AA4B-97CE69059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90" y="1485608"/>
            <a:ext cx="7088956" cy="4808140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3200" dirty="0"/>
              <a:t>  </a:t>
            </a:r>
            <a:r>
              <a:rPr lang="ko-KR" altLang="en-US" sz="3200" b="1" dirty="0">
                <a:solidFill>
                  <a:srgbClr val="00FF00"/>
                </a:solidFill>
                <a:latin typeface="+mn-ea"/>
              </a:rPr>
              <a:t>근초고왕</a:t>
            </a:r>
            <a:r>
              <a:rPr lang="en-US" altLang="ko-KR" sz="3200" b="1" dirty="0">
                <a:solidFill>
                  <a:srgbClr val="00FF00"/>
                </a:solidFill>
                <a:latin typeface="+mn-ea"/>
              </a:rPr>
              <a:t>(346</a:t>
            </a:r>
            <a:r>
              <a:rPr lang="ko-KR" altLang="en-US" sz="3200" b="1" dirty="0">
                <a:solidFill>
                  <a:srgbClr val="00FF00"/>
                </a:solidFill>
                <a:latin typeface="+mn-ea"/>
              </a:rPr>
              <a:t>년</a:t>
            </a:r>
            <a:r>
              <a:rPr lang="en-US" altLang="ko-KR" sz="3200" b="1" dirty="0">
                <a:solidFill>
                  <a:srgbClr val="00FF00"/>
                </a:solidFill>
                <a:latin typeface="+mn-ea"/>
              </a:rPr>
              <a:t>~375</a:t>
            </a:r>
            <a:r>
              <a:rPr lang="ko-KR" altLang="en-US" sz="3200" b="1" dirty="0">
                <a:solidFill>
                  <a:srgbClr val="00FF00"/>
                </a:solidFill>
                <a:latin typeface="+mn-ea"/>
              </a:rPr>
              <a:t>년</a:t>
            </a:r>
            <a:r>
              <a:rPr lang="en-US" altLang="ko-KR" sz="3200" b="1" dirty="0">
                <a:solidFill>
                  <a:srgbClr val="00FF00"/>
                </a:solidFill>
                <a:latin typeface="+mn-ea"/>
              </a:rPr>
              <a:t>)</a:t>
            </a:r>
          </a:p>
          <a:p>
            <a:pPr algn="l"/>
            <a:endParaRPr lang="en-US" altLang="ko-KR" sz="3200" b="1" dirty="0">
              <a:solidFill>
                <a:srgbClr val="00FF00"/>
              </a:solidFill>
              <a:latin typeface="+mn-ea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삼국 중 가장 먼저 전성기 </a:t>
            </a:r>
            <a:endParaRPr lang="en-US" altLang="ko-KR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ko-KR" sz="3200" b="1" dirty="0"/>
              <a:t>4</a:t>
            </a:r>
            <a:r>
              <a:rPr lang="ko-KR" altLang="en-US" sz="3200" b="1" dirty="0"/>
              <a:t>세기</a:t>
            </a:r>
            <a:r>
              <a:rPr lang="ko-KR" altLang="en-US" sz="3200" dirty="0"/>
              <a:t>에 삼국 중 가장 넓은 영토      </a:t>
            </a:r>
            <a:endParaRPr lang="en-US" altLang="ko-KR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일본에 학문 전파</a:t>
            </a:r>
            <a:endParaRPr lang="en-US" altLang="ko-KR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삼국 중 제일 먼저 한강 유역 차지</a:t>
            </a:r>
            <a:endParaRPr lang="en-US" altLang="ko-KR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북한산성 축조</a:t>
            </a:r>
            <a:r>
              <a:rPr lang="en-US" altLang="ko-KR" sz="3200" dirty="0"/>
              <a:t>: </a:t>
            </a:r>
            <a:r>
              <a:rPr lang="ko-KR" altLang="en-US" sz="3200" dirty="0"/>
              <a:t>북진정책의 요새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A1B987-9F6A-452E-B32D-4E665E981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6853" y="98780"/>
            <a:ext cx="2633841" cy="3852918"/>
          </a:xfrm>
          <a:ln w="381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C54E8-5DD0-40C5-B979-28A0459F58A0}"/>
              </a:ext>
            </a:extLst>
          </p:cNvPr>
          <p:cNvSpPr/>
          <p:nvPr/>
        </p:nvSpPr>
        <p:spPr>
          <a:xfrm>
            <a:off x="10619635" y="3505300"/>
            <a:ext cx="1364975" cy="54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근초고왕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538CC-EEC2-4ED1-B0C7-0C6E4B25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804" y="4046233"/>
            <a:ext cx="3985899" cy="2699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4B5A5D-D3F0-4AB8-B491-83AB7E051364}"/>
              </a:ext>
            </a:extLst>
          </p:cNvPr>
          <p:cNvSpPr/>
          <p:nvPr/>
        </p:nvSpPr>
        <p:spPr>
          <a:xfrm>
            <a:off x="10791573" y="6293748"/>
            <a:ext cx="1157584" cy="54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북한산성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0DF78-1500-4996-A330-436F5471D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176" y="1465863"/>
            <a:ext cx="5965824" cy="50841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ko-KR" altLang="en-US" sz="12800" b="1" dirty="0">
                <a:solidFill>
                  <a:srgbClr val="00FF00"/>
                </a:solidFill>
              </a:rPr>
              <a:t> 광개토대왕 </a:t>
            </a:r>
            <a:r>
              <a:rPr lang="en-US" altLang="ko-KR" sz="12800" b="1" dirty="0">
                <a:solidFill>
                  <a:srgbClr val="00FF00"/>
                </a:solidFill>
              </a:rPr>
              <a:t>~</a:t>
            </a:r>
            <a:r>
              <a:rPr lang="ko-KR" altLang="en-US" sz="12800" b="1" dirty="0">
                <a:solidFill>
                  <a:srgbClr val="00FF00"/>
                </a:solidFill>
              </a:rPr>
              <a:t> 장수왕</a:t>
            </a:r>
            <a:endParaRPr lang="en-US" altLang="ko-KR" sz="12800" b="1" dirty="0">
              <a:solidFill>
                <a:srgbClr val="00FF00"/>
              </a:solidFill>
            </a:endParaRPr>
          </a:p>
          <a:p>
            <a:pPr algn="l"/>
            <a:endParaRPr lang="en-US" altLang="ko-KR" sz="112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ko-KR" sz="12800" dirty="0"/>
              <a:t>4</a:t>
            </a:r>
            <a:r>
              <a:rPr lang="ko-KR" altLang="en-US" sz="12800" dirty="0"/>
              <a:t>세기 말</a:t>
            </a:r>
            <a:r>
              <a:rPr lang="en-US" altLang="ko-KR" sz="12800" dirty="0"/>
              <a:t>~5</a:t>
            </a:r>
            <a:r>
              <a:rPr lang="ko-KR" altLang="en-US" sz="12800" dirty="0"/>
              <a:t>세기</a:t>
            </a:r>
            <a:endParaRPr lang="en-US" altLang="ko-KR" sz="1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12800" b="1" dirty="0">
                <a:solidFill>
                  <a:srgbClr val="00FF00"/>
                </a:solidFill>
              </a:rPr>
              <a:t>광개토대왕</a:t>
            </a:r>
            <a:r>
              <a:rPr lang="en-US" altLang="ko-KR" sz="12800" dirty="0"/>
              <a:t> : </a:t>
            </a:r>
            <a:r>
              <a:rPr lang="ko-KR" altLang="en-US" sz="12800" dirty="0"/>
              <a:t>만주로 영토를 크게 넓힘</a:t>
            </a:r>
            <a:endParaRPr lang="en-US" altLang="ko-KR" sz="1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12800" b="1" dirty="0">
                <a:solidFill>
                  <a:srgbClr val="00FF00"/>
                </a:solidFill>
              </a:rPr>
              <a:t>장수왕</a:t>
            </a:r>
            <a:r>
              <a:rPr lang="en-US" altLang="ko-KR" sz="12800" dirty="0"/>
              <a:t> : </a:t>
            </a:r>
            <a:r>
              <a:rPr lang="ko-KR" altLang="en-US" sz="12800" dirty="0"/>
              <a:t>광개토대왕의 아들로</a:t>
            </a:r>
            <a:r>
              <a:rPr lang="en-US" altLang="ko-KR" sz="12800" dirty="0"/>
              <a:t>               </a:t>
            </a:r>
            <a:r>
              <a:rPr lang="ko-KR" altLang="en-US" sz="12800" dirty="0"/>
              <a:t>          수도를 평양성으로 옮기고 남쪽으로 영토 확장</a:t>
            </a:r>
          </a:p>
          <a:p>
            <a:pPr algn="l"/>
            <a:r>
              <a:rPr lang="ko-KR" altLang="en-US" sz="9600" dirty="0"/>
              <a:t>  </a:t>
            </a:r>
            <a:endParaRPr lang="en-US" sz="96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BDA5159-AE54-428B-A6E9-CEFD5D9B2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2383" y="1347524"/>
            <a:ext cx="2875644" cy="46016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C586E-9783-4C35-A1A1-0F2A7F6E858A}"/>
              </a:ext>
            </a:extLst>
          </p:cNvPr>
          <p:cNvSpPr txBox="1"/>
          <p:nvPr/>
        </p:nvSpPr>
        <p:spPr>
          <a:xfrm>
            <a:off x="6795419" y="6007703"/>
            <a:ext cx="14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광개토대왕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6FD69-129A-42A3-A413-ABA9F974057A}"/>
              </a:ext>
            </a:extLst>
          </p:cNvPr>
          <p:cNvSpPr txBox="1"/>
          <p:nvPr/>
        </p:nvSpPr>
        <p:spPr>
          <a:xfrm>
            <a:off x="10103528" y="5611624"/>
            <a:ext cx="9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장수왕</a:t>
            </a:r>
            <a:endParaRPr lang="en-US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87D0D1-5616-495B-A7CD-EF60BA7E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91752" cy="1057276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고구려의 전성기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AutoShape 2" descr="Image result for ê³ êµ¬ë ¤ ì¥ìì">
            <a:extLst>
              <a:ext uri="{FF2B5EF4-FFF2-40B4-BE49-F238E27FC236}">
                <a16:creationId xmlns:a16="http://schemas.microsoft.com/office/drawing/2014/main" id="{A313E0DC-E323-427E-A77D-AE51A4DAB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íì¼:external/cfs2.blog.daum.net/download.blog?fhandle=MEVSdVpAZnMyLmJsb2cuZGF1bS5uZXQ6L0lNQUdFLzAvMTEuanBnLnRodW1i&amp;filename=11.jpg">
            <a:extLst>
              <a:ext uri="{FF2B5EF4-FFF2-40B4-BE49-F238E27FC236}">
                <a16:creationId xmlns:a16="http://schemas.microsoft.com/office/drawing/2014/main" id="{78E67FB4-2EB2-437D-9B0C-E88B4D84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32" y="1714536"/>
            <a:ext cx="2900688" cy="38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2CA427-EC69-414F-8D01-FD82A5D30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2184" y="1255918"/>
            <a:ext cx="3173364" cy="4509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B6712-20C4-459B-9FCA-DA9739920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01" y="1255918"/>
            <a:ext cx="3392819" cy="45094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595AB6-93BA-4702-9BEB-E772FF17A49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891752" cy="125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고구려의 전성기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8FC31E-3141-4C4F-B646-3F674AA9F900}"/>
              </a:ext>
            </a:extLst>
          </p:cNvPr>
          <p:cNvSpPr txBox="1">
            <a:spLocks/>
          </p:cNvSpPr>
          <p:nvPr/>
        </p:nvSpPr>
        <p:spPr>
          <a:xfrm>
            <a:off x="250723" y="1576787"/>
            <a:ext cx="4963508" cy="45094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ko-KR" altLang="en-US" sz="3200" dirty="0"/>
              <a:t>장수왕의 광개토대왕비 건립 </a:t>
            </a:r>
            <a:endParaRPr lang="en-US" altLang="ko-K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ko-K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3200" dirty="0"/>
              <a:t>  </a:t>
            </a:r>
            <a:r>
              <a:rPr lang="ko-KR" altLang="en-US" sz="3200" dirty="0"/>
              <a:t>최근 </a:t>
            </a:r>
            <a:r>
              <a:rPr lang="ko-KR" altLang="en-US" sz="3200" b="1" dirty="0">
                <a:solidFill>
                  <a:srgbClr val="00FF00"/>
                </a:solidFill>
              </a:rPr>
              <a:t>중국의 동북 공정 </a:t>
            </a:r>
            <a:r>
              <a:rPr lang="ko-KR" altLang="en-US" sz="3200" dirty="0"/>
              <a:t>작업으로  광개토대왕릉비를 중국 역사로 포함시키고 연구</a:t>
            </a:r>
            <a:r>
              <a:rPr lang="en-US" altLang="ko-KR" sz="3200" dirty="0"/>
              <a:t>, </a:t>
            </a:r>
            <a:r>
              <a:rPr lang="ko-KR" altLang="en-US" sz="3200" dirty="0"/>
              <a:t>접근 불허</a:t>
            </a:r>
            <a:r>
              <a:rPr lang="en-US" altLang="ko-KR" sz="3200" dirty="0"/>
              <a:t>)</a:t>
            </a:r>
            <a:r>
              <a:rPr lang="ko-KR" altLang="en-US" sz="3200" dirty="0"/>
              <a:t>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B1862-927A-4DE8-9CDC-662B2ED9901C}"/>
              </a:ext>
            </a:extLst>
          </p:cNvPr>
          <p:cNvSpPr txBox="1"/>
          <p:nvPr/>
        </p:nvSpPr>
        <p:spPr>
          <a:xfrm>
            <a:off x="11134083" y="2272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현재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18966-F3C0-4CD6-BD39-A04EB49980DB}"/>
              </a:ext>
            </a:extLst>
          </p:cNvPr>
          <p:cNvSpPr txBox="1"/>
          <p:nvPr/>
        </p:nvSpPr>
        <p:spPr>
          <a:xfrm>
            <a:off x="6628957" y="575130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과거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CCE53-7CCD-419D-8713-37B8E73940F3}"/>
              </a:ext>
            </a:extLst>
          </p:cNvPr>
          <p:cNvSpPr txBox="1"/>
          <p:nvPr/>
        </p:nvSpPr>
        <p:spPr>
          <a:xfrm>
            <a:off x="7471414" y="6169927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광개토대왕 비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3342C-FF01-454B-86D0-4FAA5109485A}"/>
              </a:ext>
            </a:extLst>
          </p:cNvPr>
          <p:cNvSpPr txBox="1"/>
          <p:nvPr/>
        </p:nvSpPr>
        <p:spPr>
          <a:xfrm>
            <a:off x="10086947" y="5796164"/>
            <a:ext cx="104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현재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0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FAC39-9D90-4F70-8694-D6599257E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018" y="1552193"/>
            <a:ext cx="5925982" cy="44406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ko-KR" altLang="en-US" dirty="0"/>
              <a:t> </a:t>
            </a:r>
            <a:r>
              <a:rPr lang="ko-KR" altLang="en-US" sz="12800" b="1" dirty="0">
                <a:solidFill>
                  <a:srgbClr val="00FF00"/>
                </a:solidFill>
              </a:rPr>
              <a:t>진흥왕</a:t>
            </a:r>
            <a:r>
              <a:rPr lang="en-US" altLang="ko-KR" sz="12800" b="1" dirty="0">
                <a:solidFill>
                  <a:srgbClr val="00FF00"/>
                </a:solidFill>
              </a:rPr>
              <a:t>(540</a:t>
            </a:r>
            <a:r>
              <a:rPr lang="ko-KR" altLang="en-US" sz="12800" b="1" dirty="0">
                <a:solidFill>
                  <a:srgbClr val="00FF00"/>
                </a:solidFill>
              </a:rPr>
              <a:t>년</a:t>
            </a:r>
            <a:r>
              <a:rPr lang="en-US" altLang="ko-KR" sz="12800" b="1" dirty="0">
                <a:solidFill>
                  <a:srgbClr val="00FF00"/>
                </a:solidFill>
              </a:rPr>
              <a:t>~576</a:t>
            </a:r>
            <a:r>
              <a:rPr lang="ko-KR" altLang="en-US" sz="12800" b="1" dirty="0">
                <a:solidFill>
                  <a:srgbClr val="00FF00"/>
                </a:solidFill>
              </a:rPr>
              <a:t>년</a:t>
            </a:r>
            <a:r>
              <a:rPr lang="en-US" altLang="ko-KR" sz="12800" b="1" dirty="0">
                <a:solidFill>
                  <a:srgbClr val="00FF00"/>
                </a:solidFill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12800" dirty="0"/>
              <a:t>땅을 넓히고 왕이 방문했다는 표지로 비석을 세움</a:t>
            </a:r>
            <a:r>
              <a:rPr lang="en-US" altLang="ko-KR" sz="12800" dirty="0"/>
              <a:t>: </a:t>
            </a:r>
            <a:r>
              <a:rPr lang="ko-KR" altLang="en-US" sz="12800" dirty="0"/>
              <a:t>진흥왕</a:t>
            </a:r>
            <a:r>
              <a:rPr lang="ko-KR" altLang="en-US" sz="12800" b="1" dirty="0">
                <a:solidFill>
                  <a:srgbClr val="FF0000"/>
                </a:solidFill>
              </a:rPr>
              <a:t> </a:t>
            </a:r>
            <a:r>
              <a:rPr lang="ko-KR" altLang="en-US" sz="12800" dirty="0"/>
              <a:t>순수비</a:t>
            </a:r>
            <a:endParaRPr lang="en-US" altLang="ko-KR" sz="12800" dirty="0"/>
          </a:p>
          <a:p>
            <a:pPr algn="l"/>
            <a:endParaRPr lang="en-US" altLang="ko-KR" sz="2800" dirty="0"/>
          </a:p>
          <a:p>
            <a:pPr algn="l"/>
            <a:r>
              <a:rPr lang="ko-KR" altLang="en-US" sz="12800" b="1" dirty="0">
                <a:solidFill>
                  <a:srgbClr val="00FF00"/>
                </a:solidFill>
              </a:rPr>
              <a:t>지증왕</a:t>
            </a:r>
            <a:r>
              <a:rPr lang="en-US" altLang="ko-KR" sz="12800" b="1" dirty="0">
                <a:solidFill>
                  <a:srgbClr val="00FF00"/>
                </a:solidFill>
              </a:rPr>
              <a:t>(512</a:t>
            </a:r>
            <a:r>
              <a:rPr lang="ko-KR" altLang="en-US" sz="12800" b="1" dirty="0">
                <a:solidFill>
                  <a:srgbClr val="00FF00"/>
                </a:solidFill>
              </a:rPr>
              <a:t>년</a:t>
            </a:r>
            <a:r>
              <a:rPr lang="en-US" altLang="ko-KR" sz="12800" b="1" dirty="0">
                <a:solidFill>
                  <a:srgbClr val="00FF00"/>
                </a:solidFill>
              </a:rPr>
              <a:t>)</a:t>
            </a:r>
            <a:r>
              <a:rPr lang="en-US" altLang="ko-KR" sz="12800" b="1" dirty="0">
                <a:solidFill>
                  <a:srgbClr val="00FFFF"/>
                </a:solidFill>
              </a:rPr>
              <a:t> 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12800" dirty="0"/>
              <a:t>이사부 장군이 </a:t>
            </a:r>
            <a:r>
              <a:rPr lang="ko-KR" altLang="en-US" sz="12800" b="1" dirty="0">
                <a:solidFill>
                  <a:srgbClr val="FF0000"/>
                </a:solidFill>
              </a:rPr>
              <a:t>우산국</a:t>
            </a:r>
            <a:r>
              <a:rPr lang="en-US" altLang="ko-KR" sz="12800" b="1" dirty="0">
                <a:solidFill>
                  <a:srgbClr val="FF0000"/>
                </a:solidFill>
              </a:rPr>
              <a:t>(</a:t>
            </a:r>
            <a:r>
              <a:rPr lang="ko-KR" altLang="en-US" sz="12800" b="1" dirty="0">
                <a:solidFill>
                  <a:srgbClr val="FF0000"/>
                </a:solidFill>
              </a:rPr>
              <a:t>울릉도</a:t>
            </a:r>
            <a:r>
              <a:rPr lang="en-US" altLang="ko-KR" sz="12800" b="1" dirty="0">
                <a:solidFill>
                  <a:srgbClr val="FF0000"/>
                </a:solidFill>
              </a:rPr>
              <a:t>)</a:t>
            </a:r>
            <a:r>
              <a:rPr lang="ko-KR" altLang="en-US" sz="12800" dirty="0"/>
              <a:t>을 정벌</a:t>
            </a:r>
            <a:endParaRPr lang="en-US" altLang="ko-KR" sz="12800" dirty="0"/>
          </a:p>
          <a:p>
            <a:pPr marL="457200" algn="l"/>
            <a:endParaRPr lang="ko-KR" altLang="en-US" sz="2800" dirty="0"/>
          </a:p>
          <a:p>
            <a:pPr algn="l"/>
            <a:r>
              <a:rPr lang="ko-KR" altLang="en-US" sz="2800" dirty="0"/>
              <a:t>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B06F8-12BF-45B5-B48C-EAA28EAD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86" y="231018"/>
            <a:ext cx="3355242" cy="29871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787ACD-B880-4312-8A7A-6D35BED0BF50}"/>
              </a:ext>
            </a:extLst>
          </p:cNvPr>
          <p:cNvSpPr/>
          <p:nvPr/>
        </p:nvSpPr>
        <p:spPr>
          <a:xfrm>
            <a:off x="8720158" y="3405621"/>
            <a:ext cx="3301824" cy="39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서울 북한산 진흥왕 순수비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FC08B-16C0-423F-818C-2BB4B23D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56" y="4060594"/>
            <a:ext cx="3104561" cy="27442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55D0251-B7E1-42FA-95F3-21901DF2EC52}"/>
              </a:ext>
            </a:extLst>
          </p:cNvPr>
          <p:cNvSpPr/>
          <p:nvPr/>
        </p:nvSpPr>
        <p:spPr>
          <a:xfrm>
            <a:off x="8886936" y="5366207"/>
            <a:ext cx="402210" cy="311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F90D2D-92C6-4AB7-ABE4-8A91FAFDC57F}"/>
              </a:ext>
            </a:extLst>
          </p:cNvPr>
          <p:cNvSpPr/>
          <p:nvPr/>
        </p:nvSpPr>
        <p:spPr>
          <a:xfrm>
            <a:off x="9284701" y="6098515"/>
            <a:ext cx="2903456" cy="490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세종실록지리지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</a:rPr>
              <a:t>독도표시</a:t>
            </a:r>
            <a:r>
              <a:rPr lang="en-US" altLang="ko-KR" sz="2400" b="1" dirty="0">
                <a:solidFill>
                  <a:schemeClr val="tx1"/>
                </a:solidFill>
              </a:rPr>
              <a:t>)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04C4FD6-0CB1-47D5-BEED-D7A533438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65495" y="205976"/>
            <a:ext cx="2280920" cy="339760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ABEBEF-B787-4745-ADEA-1D7F7912ADE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891752" cy="125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신라의 전성기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F5A76-748A-45F8-AD13-22A674322F9F}"/>
              </a:ext>
            </a:extLst>
          </p:cNvPr>
          <p:cNvSpPr txBox="1"/>
          <p:nvPr/>
        </p:nvSpPr>
        <p:spPr>
          <a:xfrm>
            <a:off x="6867373" y="36393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진흥왕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820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DBC7-A992-44F5-BC42-D5A1B48C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980"/>
            <a:ext cx="10784869" cy="1054477"/>
          </a:xfrm>
        </p:spPr>
        <p:txBody>
          <a:bodyPr>
            <a:noAutofit/>
          </a:bodyPr>
          <a:lstStyle/>
          <a:p>
            <a:br>
              <a:rPr lang="en-US" altLang="ko-KR" sz="6000" dirty="0"/>
            </a:br>
            <a:endParaRPr lang="en-US" sz="4400" dirty="0"/>
          </a:p>
        </p:txBody>
      </p:sp>
      <p:pic>
        <p:nvPicPr>
          <p:cNvPr id="1026" name="Picture 2" descr="Image result for 4ì¸ê¸° ë°±ì ">
            <a:extLst>
              <a:ext uri="{FF2B5EF4-FFF2-40B4-BE49-F238E27FC236}">
                <a16:creationId xmlns:a16="http://schemas.microsoft.com/office/drawing/2014/main" id="{A20D7651-02CF-4E17-B5A6-B9AB2A181405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" y="1701746"/>
            <a:ext cx="3657600" cy="47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5ì¸ê¸° ê³ êµ¬ë ¤">
            <a:extLst>
              <a:ext uri="{FF2B5EF4-FFF2-40B4-BE49-F238E27FC236}">
                <a16:creationId xmlns:a16="http://schemas.microsoft.com/office/drawing/2014/main" id="{5222B3FE-AF4C-4417-9276-CD534358EF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66" y="1742234"/>
            <a:ext cx="3657600" cy="472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chemeClr val="bg1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Image result for 6ì¸ê¸° ì ë¼">
            <a:extLst>
              <a:ext uri="{FF2B5EF4-FFF2-40B4-BE49-F238E27FC236}">
                <a16:creationId xmlns:a16="http://schemas.microsoft.com/office/drawing/2014/main" id="{EFCA937B-2B35-4AC0-B6C0-435D0D6AA52E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09" y="1687042"/>
            <a:ext cx="3657600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97D035-82E1-4F5E-B329-74537C87DE4C}"/>
              </a:ext>
            </a:extLst>
          </p:cNvPr>
          <p:cNvSpPr/>
          <p:nvPr/>
        </p:nvSpPr>
        <p:spPr>
          <a:xfrm>
            <a:off x="9231773" y="6453430"/>
            <a:ext cx="2220769" cy="357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rgbClr val="00FF00"/>
                </a:solidFill>
              </a:rPr>
              <a:t>6</a:t>
            </a:r>
            <a:r>
              <a:rPr lang="ko-KR" altLang="en-US" sz="2400" b="1" dirty="0">
                <a:solidFill>
                  <a:srgbClr val="00FF00"/>
                </a:solidFill>
              </a:rPr>
              <a:t>세기</a:t>
            </a:r>
            <a:r>
              <a:rPr lang="en-US" altLang="ko-KR" sz="2400" b="1" dirty="0">
                <a:solidFill>
                  <a:srgbClr val="00FF00"/>
                </a:solidFill>
              </a:rPr>
              <a:t>/</a:t>
            </a:r>
            <a:r>
              <a:rPr lang="ko-KR" altLang="en-US" sz="2400" b="1" dirty="0">
                <a:solidFill>
                  <a:srgbClr val="00FF00"/>
                </a:solidFill>
              </a:rPr>
              <a:t>신라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9BD94-8504-4352-8FBE-A17BBDA1B5FF}"/>
              </a:ext>
            </a:extLst>
          </p:cNvPr>
          <p:cNvSpPr txBox="1"/>
          <p:nvPr/>
        </p:nvSpPr>
        <p:spPr>
          <a:xfrm>
            <a:off x="3870891" y="1059251"/>
            <a:ext cx="454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한강유역차지가 관건</a:t>
            </a:r>
            <a:endParaRPr lang="en-US" sz="2800" b="1" dirty="0">
              <a:solidFill>
                <a:srgbClr val="00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19CD6B-71FC-4AF1-AC31-072F3769AA39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0410092" cy="1255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 전성기 시대의 영토 변화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19C4D-BAC3-4023-9FEF-34453199C461}"/>
              </a:ext>
            </a:extLst>
          </p:cNvPr>
          <p:cNvSpPr txBox="1"/>
          <p:nvPr/>
        </p:nvSpPr>
        <p:spPr>
          <a:xfrm>
            <a:off x="1150374" y="6432280"/>
            <a:ext cx="194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4</a:t>
            </a:r>
            <a:r>
              <a:rPr lang="ko-KR" altLang="en-US" sz="2400" b="1" dirty="0">
                <a:solidFill>
                  <a:srgbClr val="00FF00"/>
                </a:solidFill>
              </a:rPr>
              <a:t>세기</a:t>
            </a:r>
            <a:r>
              <a:rPr lang="en-US" altLang="ko-KR" sz="2400" b="1" dirty="0">
                <a:solidFill>
                  <a:srgbClr val="00FF00"/>
                </a:solidFill>
              </a:rPr>
              <a:t>/</a:t>
            </a:r>
            <a:r>
              <a:rPr lang="ko-KR" altLang="en-US" sz="2400" b="1" dirty="0">
                <a:solidFill>
                  <a:srgbClr val="00FF00"/>
                </a:solidFill>
              </a:rPr>
              <a:t>백제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1F258-8FFA-4A2B-AF4A-A2A8F2E8B02D}"/>
              </a:ext>
            </a:extLst>
          </p:cNvPr>
          <p:cNvSpPr txBox="1"/>
          <p:nvPr/>
        </p:nvSpPr>
        <p:spPr>
          <a:xfrm>
            <a:off x="4630057" y="68580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r>
              <a:rPr lang="ko-KR" altLang="en-US" dirty="0"/>
              <a:t>세기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B25BE-2158-4E2E-85E6-6E38C4A0B769}"/>
              </a:ext>
            </a:extLst>
          </p:cNvPr>
          <p:cNvSpPr/>
          <p:nvPr/>
        </p:nvSpPr>
        <p:spPr>
          <a:xfrm>
            <a:off x="5102942" y="6536136"/>
            <a:ext cx="2356055" cy="357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rgbClr val="00FF00"/>
                </a:solidFill>
              </a:rPr>
              <a:t>5 </a:t>
            </a:r>
            <a:r>
              <a:rPr lang="ko-KR" altLang="en-US" sz="2400" b="1" dirty="0">
                <a:solidFill>
                  <a:srgbClr val="00FF00"/>
                </a:solidFill>
              </a:rPr>
              <a:t>세기</a:t>
            </a:r>
            <a:r>
              <a:rPr lang="en-US" altLang="ko-KR" sz="2400" b="1" dirty="0">
                <a:solidFill>
                  <a:srgbClr val="00FF00"/>
                </a:solidFill>
              </a:rPr>
              <a:t>/</a:t>
            </a:r>
            <a:r>
              <a:rPr lang="ko-KR" altLang="en-US" sz="2400" b="1" dirty="0">
                <a:solidFill>
                  <a:srgbClr val="00FF00"/>
                </a:solidFill>
              </a:rPr>
              <a:t>고구려</a:t>
            </a:r>
            <a:endParaRPr lang="en-U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0641-95ED-4706-AD86-CAB94C86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18"/>
            <a:ext cx="5528603" cy="1118283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 시대 정리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5F150B-DBC7-4224-8805-56ED2D7AC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54575"/>
              </p:ext>
            </p:extLst>
          </p:nvPr>
        </p:nvGraphicFramePr>
        <p:xfrm>
          <a:off x="486427" y="1631852"/>
          <a:ext cx="11473212" cy="464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432736390"/>
                    </a:ext>
                  </a:extLst>
                </a:gridCol>
                <a:gridCol w="3095293">
                  <a:extLst>
                    <a:ext uri="{9D8B030D-6E8A-4147-A177-3AD203B41FA5}">
                      <a16:colId xmlns:a16="http://schemas.microsoft.com/office/drawing/2014/main" val="3241509163"/>
                    </a:ext>
                  </a:extLst>
                </a:gridCol>
                <a:gridCol w="3279184">
                  <a:extLst>
                    <a:ext uri="{9D8B030D-6E8A-4147-A177-3AD203B41FA5}">
                      <a16:colId xmlns:a16="http://schemas.microsoft.com/office/drawing/2014/main" val="2359793885"/>
                    </a:ext>
                  </a:extLst>
                </a:gridCol>
                <a:gridCol w="3163255">
                  <a:extLst>
                    <a:ext uri="{9D8B030D-6E8A-4147-A177-3AD203B41FA5}">
                      <a16:colId xmlns:a16="http://schemas.microsoft.com/office/drawing/2014/main" val="3325172038"/>
                    </a:ext>
                  </a:extLst>
                </a:gridCol>
              </a:tblGrid>
              <a:tr h="10149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200" dirty="0"/>
                        <a:t>나라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200" dirty="0">
                          <a:solidFill>
                            <a:srgbClr val="FF0000"/>
                          </a:solidFill>
                        </a:rPr>
                        <a:t>신라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200" dirty="0">
                          <a:solidFill>
                            <a:srgbClr val="FF0000"/>
                          </a:solidFill>
                        </a:rPr>
                        <a:t>고구려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200" dirty="0">
                          <a:solidFill>
                            <a:srgbClr val="FF0000"/>
                          </a:solidFill>
                        </a:rPr>
                        <a:t>백제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654817"/>
                  </a:ext>
                </a:extLst>
              </a:tr>
              <a:tr h="78191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시조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박혁거세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주몽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비류</a:t>
                      </a:r>
                      <a:r>
                        <a:rPr lang="en-US" altLang="ko-KR" sz="2400" dirty="0"/>
                        <a:t>/</a:t>
                      </a:r>
                      <a:r>
                        <a:rPr lang="ko-KR" altLang="en-US" sz="2400" dirty="0"/>
                        <a:t>온조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100216"/>
                  </a:ext>
                </a:extLst>
              </a:tr>
              <a:tr h="73177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전성기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진흥왕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광개토대왕 </a:t>
                      </a:r>
                      <a:r>
                        <a:rPr lang="en-US" altLang="ko-KR" sz="2400" dirty="0"/>
                        <a:t>- </a:t>
                      </a:r>
                      <a:r>
                        <a:rPr lang="ko-KR" altLang="en-US" sz="2400" dirty="0"/>
                        <a:t>장수왕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근초고왕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102255"/>
                  </a:ext>
                </a:extLst>
              </a:tr>
              <a:tr h="9962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업적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화랑도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동북아시아의 패권 확보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일본에 문화 전파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459764"/>
                  </a:ext>
                </a:extLst>
              </a:tr>
              <a:tr h="112479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dirty="0"/>
                        <a:t>건국 및 멸망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BC57-AD935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BC37-AD668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+mn-cs"/>
                        </a:rPr>
                        <a:t>BC18-AD660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61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8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96BA-E32F-4E71-A53E-31DAC72C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2" y="-1"/>
            <a:ext cx="7654413" cy="2241755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 시대 이전의 </a:t>
            </a:r>
            <a:b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국가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D5F8CB-9E39-460B-B64A-B0708075A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3535" y="371488"/>
            <a:ext cx="5196362" cy="6141468"/>
          </a:xfrm>
          <a:noFill/>
          <a:ln w="50800">
            <a:gradFill>
              <a:gsLst>
                <a:gs pos="37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1558-055C-43AF-8D3A-E426053E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212" y="2433484"/>
            <a:ext cx="6328287" cy="2944966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ko-KR" altLang="en-US" sz="4400" dirty="0">
                <a:solidFill>
                  <a:srgbClr val="00FF00"/>
                </a:solidFill>
              </a:rPr>
              <a:t> </a:t>
            </a:r>
            <a:r>
              <a:rPr lang="ko-KR" altLang="en-US" sz="4000" b="1" dirty="0">
                <a:solidFill>
                  <a:srgbClr val="00FF00"/>
                </a:solidFill>
              </a:rPr>
              <a:t>고조선</a:t>
            </a:r>
            <a:endParaRPr lang="en-US" altLang="ko-KR" sz="4000" b="1" dirty="0">
              <a:solidFill>
                <a:srgbClr val="00FF0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00FF00"/>
                </a:solidFill>
              </a:rPr>
              <a:t> </a:t>
            </a:r>
            <a:r>
              <a:rPr lang="ko-KR" altLang="en-US" sz="4000" b="1" dirty="0">
                <a:solidFill>
                  <a:srgbClr val="00FF00"/>
                </a:solidFill>
              </a:rPr>
              <a:t>부여</a:t>
            </a:r>
            <a:endParaRPr lang="en-US" altLang="ko-KR" sz="4000" b="1" dirty="0">
              <a:solidFill>
                <a:srgbClr val="00FF0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00FF00"/>
                </a:solidFill>
              </a:rPr>
              <a:t> </a:t>
            </a:r>
            <a:r>
              <a:rPr lang="ko-KR" altLang="en-US" sz="4000" b="1" dirty="0">
                <a:solidFill>
                  <a:srgbClr val="00FF00"/>
                </a:solidFill>
              </a:rPr>
              <a:t>삼한 </a:t>
            </a:r>
            <a:r>
              <a:rPr lang="en-US" altLang="ko-KR" sz="4000" b="1" dirty="0">
                <a:solidFill>
                  <a:srgbClr val="00FF00"/>
                </a:solidFill>
              </a:rPr>
              <a:t>(</a:t>
            </a:r>
            <a:r>
              <a:rPr lang="ko-KR" altLang="en-US" sz="4000" b="1" dirty="0">
                <a:solidFill>
                  <a:srgbClr val="00FF00"/>
                </a:solidFill>
              </a:rPr>
              <a:t>마한</a:t>
            </a:r>
            <a:r>
              <a:rPr lang="en-US" altLang="ko-KR" sz="4000" b="1" dirty="0">
                <a:solidFill>
                  <a:srgbClr val="00FF00"/>
                </a:solidFill>
              </a:rPr>
              <a:t>, </a:t>
            </a:r>
            <a:r>
              <a:rPr lang="ko-KR" altLang="en-US" sz="4000" b="1" dirty="0">
                <a:solidFill>
                  <a:srgbClr val="00FF00"/>
                </a:solidFill>
              </a:rPr>
              <a:t>진한</a:t>
            </a:r>
            <a:r>
              <a:rPr lang="en-US" altLang="ko-KR" sz="4000" b="1" dirty="0">
                <a:solidFill>
                  <a:srgbClr val="00FF00"/>
                </a:solidFill>
              </a:rPr>
              <a:t>, </a:t>
            </a:r>
            <a:r>
              <a:rPr lang="ko-KR" altLang="en-US" sz="4000" b="1" dirty="0">
                <a:solidFill>
                  <a:srgbClr val="00FF00"/>
                </a:solidFill>
              </a:rPr>
              <a:t>변한</a:t>
            </a:r>
            <a:r>
              <a:rPr lang="en-US" altLang="ko-KR" sz="4000" b="1" dirty="0">
                <a:solidFill>
                  <a:srgbClr val="00FF00"/>
                </a:solidFill>
              </a:rPr>
              <a:t>)</a:t>
            </a:r>
            <a:endParaRPr lang="en-US" sz="4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F599FC9-6E4E-444E-8317-6BC3E7AB8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8877" y="784474"/>
            <a:ext cx="3732801" cy="5468842"/>
          </a:xfrm>
          <a:ln w="38100">
            <a:gradFill>
              <a:gsLst>
                <a:gs pos="51356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F4348A-10D3-4219-BEEE-5A479D5A6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226" y="1223803"/>
            <a:ext cx="7301363" cy="5571427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한반도 최초의 국가</a:t>
            </a:r>
            <a:endParaRPr lang="en-US" altLang="ko-KR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나라를 세운 사람</a:t>
            </a:r>
            <a:r>
              <a:rPr lang="en-US" altLang="ko-KR" sz="2800" dirty="0"/>
              <a:t>: </a:t>
            </a:r>
            <a:r>
              <a:rPr lang="ko-KR" altLang="en-US" sz="2800" b="1" dirty="0">
                <a:solidFill>
                  <a:srgbClr val="00FF00"/>
                </a:solidFill>
              </a:rPr>
              <a:t>단군</a:t>
            </a:r>
            <a:endParaRPr lang="en-US" altLang="ko-KR" sz="28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나라를 세운 시기</a:t>
            </a:r>
            <a:r>
              <a:rPr lang="en-US" altLang="ko-KR" sz="2800" dirty="0"/>
              <a:t>: </a:t>
            </a:r>
            <a:r>
              <a:rPr lang="en-US" altLang="ko-KR" sz="2800" b="1" dirty="0">
                <a:solidFill>
                  <a:srgbClr val="00FF00"/>
                </a:solidFill>
              </a:rPr>
              <a:t>BC 2333</a:t>
            </a:r>
            <a:r>
              <a:rPr lang="ko-KR" altLang="en-US" sz="2800" b="1" dirty="0">
                <a:solidFill>
                  <a:srgbClr val="00FF00"/>
                </a:solidFill>
              </a:rPr>
              <a:t>년</a:t>
            </a:r>
            <a:endParaRPr lang="en-US" altLang="ko-KR" sz="28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기본 이념</a:t>
            </a:r>
            <a:r>
              <a:rPr lang="en-US" altLang="ko-KR" sz="2800" dirty="0"/>
              <a:t>: </a:t>
            </a:r>
            <a:r>
              <a:rPr lang="ko-KR" altLang="en-US" sz="2800" b="1" dirty="0">
                <a:solidFill>
                  <a:srgbClr val="00FF00"/>
                </a:solidFill>
              </a:rPr>
              <a:t>홍익 인간</a:t>
            </a:r>
            <a:endParaRPr lang="en-US" sz="2800" b="1" dirty="0">
              <a:solidFill>
                <a:srgbClr val="00FF00"/>
              </a:solidFill>
            </a:endParaRPr>
          </a:p>
          <a:p>
            <a:pPr algn="l"/>
            <a:r>
              <a:rPr lang="ko-KR" altLang="en-US" sz="3200" b="1" dirty="0">
                <a:solidFill>
                  <a:srgbClr val="00FF00"/>
                </a:solidFill>
              </a:rPr>
              <a:t>신화의 의미</a:t>
            </a:r>
            <a:endParaRPr lang="en-US" altLang="ko-KR" sz="32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민족에 대한 자부심을 갖게 함</a:t>
            </a:r>
            <a:endParaRPr lang="en-US" altLang="ko-KR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건국이념</a:t>
            </a:r>
            <a:r>
              <a:rPr lang="en-US" altLang="ko-KR" sz="2800" dirty="0"/>
              <a:t>(</a:t>
            </a:r>
            <a:r>
              <a:rPr lang="ko-KR" altLang="en-US" sz="2800" dirty="0"/>
              <a:t>홍익인간</a:t>
            </a:r>
            <a:r>
              <a:rPr lang="en-US" altLang="ko-KR" sz="2800" dirty="0"/>
              <a:t>)</a:t>
            </a:r>
            <a:r>
              <a:rPr lang="ko-KR" altLang="en-US" sz="2800" dirty="0"/>
              <a:t>과 사상을 알 수 있음</a:t>
            </a:r>
            <a:endParaRPr lang="en-US" altLang="ko-KR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고대 사회의 모습을 알 수 있음</a:t>
            </a:r>
            <a:endParaRPr lang="en-US" altLang="ko-KR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/>
              <a:t>고조선이 세워진 과정을 해석해 볼 수 있음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5CA7F-3DD8-4DC1-BD4E-0DFFE0632EBF}"/>
              </a:ext>
            </a:extLst>
          </p:cNvPr>
          <p:cNvSpPr txBox="1"/>
          <p:nvPr/>
        </p:nvSpPr>
        <p:spPr>
          <a:xfrm>
            <a:off x="9666725" y="63951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단군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A9A8CA-D5D2-4986-892E-D8ACC9E3EFB4}"/>
              </a:ext>
            </a:extLst>
          </p:cNvPr>
          <p:cNvSpPr txBox="1">
            <a:spLocks/>
          </p:cNvSpPr>
          <p:nvPr/>
        </p:nvSpPr>
        <p:spPr>
          <a:xfrm>
            <a:off x="0" y="-32117"/>
            <a:ext cx="10015539" cy="125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6000" dirty="0">
                <a:solidFill>
                  <a:srgbClr val="FFFF00"/>
                </a:solidFill>
              </a:rPr>
              <a:t> 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고조선</a:t>
            </a:r>
            <a:r>
              <a:rPr lang="ko-KR" altLang="en-US" sz="6000" dirty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D021-C932-4625-BE16-A5638F75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20070" cy="1162050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삼국의 성립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신라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50E7B6-A206-44DC-A81A-06B306FBF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1984" y="581025"/>
            <a:ext cx="4094429" cy="56785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248E3-6EC8-45F0-9B9B-885669793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226" y="1699591"/>
            <a:ext cx="7138219" cy="3902923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나라를 세운 사람 </a:t>
            </a:r>
            <a:r>
              <a:rPr lang="en-US" altLang="ko-KR" sz="3200" dirty="0"/>
              <a:t>:  </a:t>
            </a:r>
            <a:r>
              <a:rPr lang="ko-KR" altLang="en-US" sz="3200" b="1" dirty="0">
                <a:solidFill>
                  <a:srgbClr val="00FF00"/>
                </a:solidFill>
              </a:rPr>
              <a:t>박혁거세</a:t>
            </a:r>
            <a:endParaRPr lang="en-US" altLang="ko-KR" sz="32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신화 </a:t>
            </a:r>
            <a:r>
              <a:rPr lang="en-US" altLang="ko-KR" sz="3200" dirty="0"/>
              <a:t>:  </a:t>
            </a:r>
            <a:r>
              <a:rPr lang="ko-KR" altLang="en-US" sz="3200" dirty="0"/>
              <a:t>경주의 남산 숲에 있는 알에서 남자아이가 나와 임금이 됨</a:t>
            </a:r>
            <a:endParaRPr lang="en-US" altLang="ko-KR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알이 바가지와 닮았다 하여 </a:t>
            </a:r>
            <a:r>
              <a:rPr lang="ko-KR" altLang="en-US" sz="3200" b="1" dirty="0">
                <a:solidFill>
                  <a:srgbClr val="00FF00"/>
                </a:solidFill>
              </a:rPr>
              <a:t>박씨</a:t>
            </a:r>
            <a:r>
              <a:rPr lang="ko-KR" altLang="en-US" sz="3200" dirty="0"/>
              <a:t>로 함</a:t>
            </a:r>
            <a:endParaRPr lang="en-US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의미 </a:t>
            </a:r>
            <a:r>
              <a:rPr lang="en-US" altLang="ko-KR" sz="3200" dirty="0"/>
              <a:t>: </a:t>
            </a:r>
            <a:r>
              <a:rPr lang="ko-KR" altLang="en-US" sz="3200" dirty="0"/>
              <a:t>경주 지역의 토착 세력과 유</a:t>
            </a:r>
            <a:r>
              <a:rPr lang="en-US" altLang="ko-KR" sz="3200" dirty="0"/>
              <a:t>, </a:t>
            </a:r>
            <a:r>
              <a:rPr lang="ko-KR" altLang="en-US" sz="3200" dirty="0"/>
              <a:t>이민 세력의 결합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4A95E-627A-4715-A52F-3282AE9BE28D}"/>
              </a:ext>
            </a:extLst>
          </p:cNvPr>
          <p:cNvSpPr txBox="1"/>
          <p:nvPr/>
        </p:nvSpPr>
        <p:spPr>
          <a:xfrm>
            <a:off x="9070258" y="6259607"/>
            <a:ext cx="143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박혁거세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9BC4-0015-4D22-BEE1-9AC6B4BF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824870" cy="132632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신라에 관한 동영상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5E779EA8-9B9A-463D-98D1-C26BFFF6532E}"/>
              </a:ext>
            </a:extLst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1535" y="1194619"/>
            <a:ext cx="8613059" cy="5412658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19041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128D-C203-408D-8E35-B3443EDB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235687" cy="1117600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삼국의 성립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고구려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C64147-71C8-483B-BEB1-B9C792125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48" r="-1"/>
          <a:stretch/>
        </p:blipFill>
        <p:spPr>
          <a:xfrm>
            <a:off x="7582772" y="722672"/>
            <a:ext cx="4326462" cy="5668152"/>
          </a:xfrm>
          <a:ln w="38100">
            <a:gradFill>
              <a:gsLst>
                <a:gs pos="5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EE38A-6C7A-4CA2-BF23-0E474B2F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734" y="1636576"/>
            <a:ext cx="7619787" cy="461182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나라를 세운 사람 </a:t>
            </a:r>
            <a:r>
              <a:rPr lang="en-US" altLang="ko-KR" sz="3200" dirty="0"/>
              <a:t>: </a:t>
            </a:r>
            <a:r>
              <a:rPr lang="ko-KR" altLang="en-US" sz="3200" dirty="0"/>
              <a:t> </a:t>
            </a:r>
            <a:r>
              <a:rPr lang="ko-KR" altLang="en-US" sz="3200" b="1" dirty="0">
                <a:solidFill>
                  <a:srgbClr val="00FF00"/>
                </a:solidFill>
              </a:rPr>
              <a:t>주몽</a:t>
            </a:r>
            <a:endParaRPr lang="en-US" altLang="ko-KR" sz="32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신화  </a:t>
            </a:r>
            <a:r>
              <a:rPr lang="en-US" altLang="ko-KR" sz="3200" dirty="0"/>
              <a:t>: </a:t>
            </a:r>
            <a:r>
              <a:rPr lang="ko-KR" altLang="en-US" sz="3200" dirty="0"/>
              <a:t>하늘에서 내려온 해모수와 물을 다스리는 하백의 딸 유화 사이에서 아기로 알에서 태어남 </a:t>
            </a:r>
            <a:r>
              <a:rPr lang="en-US" altLang="ko-KR" sz="3200" dirty="0"/>
              <a:t>( </a:t>
            </a:r>
            <a:r>
              <a:rPr lang="ko-KR" altLang="en-US" sz="3200" dirty="0">
                <a:solidFill>
                  <a:srgbClr val="00FF00"/>
                </a:solidFill>
              </a:rPr>
              <a:t>주몽 </a:t>
            </a:r>
            <a:r>
              <a:rPr lang="en-US" altLang="ko-KR" sz="3200" dirty="0">
                <a:solidFill>
                  <a:srgbClr val="00FF00"/>
                </a:solidFill>
              </a:rPr>
              <a:t>: </a:t>
            </a:r>
            <a:r>
              <a:rPr lang="ko-KR" altLang="en-US" sz="3200" dirty="0">
                <a:solidFill>
                  <a:srgbClr val="FFFFFF"/>
                </a:solidFill>
              </a:rPr>
              <a:t>활을 잘 쏘는 소년이라는 뜻</a:t>
            </a:r>
            <a:r>
              <a:rPr lang="en-US" altLang="ko-KR" sz="3200" dirty="0">
                <a:solidFill>
                  <a:srgbClr val="FFFFFF"/>
                </a:solidFill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의미  </a:t>
            </a:r>
            <a:r>
              <a:rPr lang="en-US" altLang="ko-KR" sz="3200" dirty="0"/>
              <a:t>: </a:t>
            </a:r>
            <a:r>
              <a:rPr lang="ko-KR" altLang="en-US" sz="3200" dirty="0"/>
              <a:t>부여계통의 이주민과 압록강     유역의 토착민의 연합으로 건국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C0F15-8461-4BF9-84FB-9D53520C9095}"/>
              </a:ext>
            </a:extLst>
          </p:cNvPr>
          <p:cNvSpPr txBox="1"/>
          <p:nvPr/>
        </p:nvSpPr>
        <p:spPr>
          <a:xfrm>
            <a:off x="9397189" y="642839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주몽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5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445D-A3D6-4573-BA1B-40E749BA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95930" cy="1100138"/>
          </a:xfrm>
        </p:spPr>
        <p:txBody>
          <a:bodyPr>
            <a:normAutofit fontScale="90000"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고구려에 관한 동영상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472C9EC3-20D9-4978-9234-BE4F0EB7C42B}"/>
              </a:ext>
            </a:extLst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8613" y="1100138"/>
            <a:ext cx="9064252" cy="5403901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89886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A17F-C86C-444F-AEFA-1F1EA73D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93565" cy="1143000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삼국의 성립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백제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B9025-1215-48DB-8BB9-979D340D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8659" y="510984"/>
            <a:ext cx="3810554" cy="56432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B4CF7-E7F8-4BF8-9A9B-EF1FC8608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974" y="1736035"/>
            <a:ext cx="6946491" cy="368410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나라를 세운 사람 </a:t>
            </a:r>
            <a:r>
              <a:rPr lang="en-US" altLang="ko-KR" sz="3200" dirty="0"/>
              <a:t>:  </a:t>
            </a:r>
            <a:r>
              <a:rPr lang="ko-KR" altLang="en-US" sz="3200" b="1" dirty="0">
                <a:solidFill>
                  <a:srgbClr val="00FF00"/>
                </a:solidFill>
              </a:rPr>
              <a:t>비류와 온조</a:t>
            </a:r>
            <a:endParaRPr lang="en-US" altLang="ko-KR" sz="32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ko-KR" sz="3200" b="1" dirty="0">
              <a:solidFill>
                <a:srgbClr val="00FF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배경 </a:t>
            </a:r>
            <a:r>
              <a:rPr lang="en-US" altLang="ko-KR" sz="3200" dirty="0"/>
              <a:t>:  </a:t>
            </a:r>
            <a:r>
              <a:rPr lang="ko-KR" altLang="en-US" sz="3200" dirty="0"/>
              <a:t>고구려 주몽이 부여에 두고 왔던 유리왕자를 데리고 오자</a:t>
            </a:r>
            <a:r>
              <a:rPr lang="en-US" altLang="ko-KR" sz="3200" dirty="0"/>
              <a:t>,  </a:t>
            </a:r>
            <a:r>
              <a:rPr lang="ko-KR" altLang="en-US" sz="3200" dirty="0"/>
              <a:t>비류와 온조는 남쪽으로 내려와 백제를 세움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7A2F-EE05-4726-B7A4-6E10A80A110C}"/>
              </a:ext>
            </a:extLst>
          </p:cNvPr>
          <p:cNvSpPr txBox="1"/>
          <p:nvPr/>
        </p:nvSpPr>
        <p:spPr>
          <a:xfrm>
            <a:off x="9350478" y="6154230"/>
            <a:ext cx="7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비류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683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4F04-0980-4CB1-8946-ED489A5A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877878" cy="1255920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백제에 관한 동영상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73EC44F-ED5A-41AE-BC07-9734AD40DBE1}"/>
              </a:ext>
            </a:extLst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50374"/>
            <a:ext cx="9144000" cy="54864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704123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436</Words>
  <Application>Microsoft Office PowerPoint</Application>
  <PresentationFormat>Widescreen</PresentationFormat>
  <Paragraphs>112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Malgun Gothic</vt:lpstr>
      <vt:lpstr>Malgun Gothic</vt:lpstr>
      <vt:lpstr>Arial</vt:lpstr>
      <vt:lpstr>Bookman Old Style</vt:lpstr>
      <vt:lpstr>Calibri</vt:lpstr>
      <vt:lpstr>Rockwell</vt:lpstr>
      <vt:lpstr>Wingdings</vt:lpstr>
      <vt:lpstr>Damask</vt:lpstr>
      <vt:lpstr>삼국시대의 성립과 발전 </vt:lpstr>
      <vt:lpstr>삼국 시대 이전의  국가</vt:lpstr>
      <vt:lpstr>PowerPoint Presentation</vt:lpstr>
      <vt:lpstr>삼국의 성립: 신라</vt:lpstr>
      <vt:lpstr>신라에 관한 동영상</vt:lpstr>
      <vt:lpstr>삼국의 성립: 고구려</vt:lpstr>
      <vt:lpstr>고구려에 관한 동영상</vt:lpstr>
      <vt:lpstr>삼국의 성립: 백제</vt:lpstr>
      <vt:lpstr>백제에 관한 동영상</vt:lpstr>
      <vt:lpstr>삼국의 성립과 발전</vt:lpstr>
      <vt:lpstr>백제의 전성기</vt:lpstr>
      <vt:lpstr>고구려의 전성기</vt:lpstr>
      <vt:lpstr>PowerPoint Presentation</vt:lpstr>
      <vt:lpstr>PowerPoint Presentation</vt:lpstr>
      <vt:lpstr> </vt:lpstr>
      <vt:lpstr>삼국 시대 정리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삼국시대 (초급)</dc:title>
  <dc:creator>Lee, Jung Jae</dc:creator>
  <cp:lastModifiedBy>Owner</cp:lastModifiedBy>
  <cp:revision>205</cp:revision>
  <dcterms:created xsi:type="dcterms:W3CDTF">2018-03-05T01:24:08Z</dcterms:created>
  <dcterms:modified xsi:type="dcterms:W3CDTF">2019-01-23T01:11:54Z</dcterms:modified>
</cp:coreProperties>
</file>