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0" r:id="rId1"/>
  </p:sldMasterIdLst>
  <p:sldIdLst>
    <p:sldId id="256" r:id="rId2"/>
    <p:sldId id="266" r:id="rId3"/>
    <p:sldId id="265" r:id="rId4"/>
    <p:sldId id="272" r:id="rId5"/>
    <p:sldId id="270" r:id="rId6"/>
    <p:sldId id="261" r:id="rId7"/>
    <p:sldId id="269" r:id="rId8"/>
    <p:sldId id="264" r:id="rId9"/>
    <p:sldId id="268" r:id="rId10"/>
    <p:sldId id="26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73" autoAdjust="0"/>
    <p:restoredTop sz="92265" autoAdjust="0"/>
  </p:normalViewPr>
  <p:slideViewPr>
    <p:cSldViewPr snapToGrid="0">
      <p:cViewPr varScale="1">
        <p:scale>
          <a:sx n="63" d="100"/>
          <a:sy n="63" d="100"/>
        </p:scale>
        <p:origin x="7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2066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368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21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3983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7098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8342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52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397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33122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1371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363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3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45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17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154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562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98685-EB64-4C73-AE0A-180550CA77D1}" type="datetimeFigureOut">
              <a:rPr lang="en-US" smtClean="0"/>
              <a:t>6/14/2018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0A6C4-71B5-4A82-AB89-28C7365DB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700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Rth8oOsQ_-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Niy1YhwhhN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IPhO_VKOzp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6FC58-668C-4E12-867B-06BA0C1B03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79713" y="2481811"/>
            <a:ext cx="6901151" cy="1323109"/>
          </a:xfrm>
        </p:spPr>
        <p:txBody>
          <a:bodyPr>
            <a:normAutofit/>
          </a:bodyPr>
          <a:lstStyle/>
          <a:p>
            <a:r>
              <a:rPr lang="ko-KR" altLang="en-US" sz="8000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정  조 </a:t>
            </a:r>
            <a:endParaRPr lang="en-US" sz="8000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108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A1161-8B46-4196-9493-18752E108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0945" y="138546"/>
            <a:ext cx="4849091" cy="1011381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정조의 업적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55E2F4-B877-4F16-BAA5-734049CD5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99309"/>
            <a:ext cx="12192000" cy="5320145"/>
          </a:xfrm>
        </p:spPr>
        <p:txBody>
          <a:bodyPr>
            <a:noAutofit/>
          </a:bodyPr>
          <a:lstStyle/>
          <a:p>
            <a:pPr marL="406400" indent="-406400">
              <a:buNone/>
            </a:pPr>
            <a:r>
              <a:rPr lang="en-US" altLang="ko-KR" sz="2800" b="1" dirty="0"/>
              <a:t>2.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노비의 면천 </a:t>
            </a:r>
            <a:r>
              <a:rPr lang="en-US" sz="2800" dirty="0"/>
              <a:t>– </a:t>
            </a:r>
            <a:r>
              <a:rPr lang="ko-KR" altLang="en-US" sz="2800" dirty="0"/>
              <a:t>정조가 정책을 세움</a:t>
            </a:r>
            <a:r>
              <a:rPr lang="en-US" altLang="ko-KR" sz="2800" dirty="0"/>
              <a:t>,</a:t>
            </a:r>
            <a:r>
              <a:rPr lang="ko-KR" altLang="en-US" sz="2800" dirty="0"/>
              <a:t> 아들인 순조때 링컨의 노예 해방보다         </a:t>
            </a:r>
            <a:r>
              <a:rPr lang="en-US" sz="2800" dirty="0"/>
              <a:t>60</a:t>
            </a:r>
            <a:r>
              <a:rPr lang="ko-KR" altLang="en-US" sz="2800" dirty="0"/>
              <a:t>여년이 앞서 공노비 </a:t>
            </a:r>
            <a:r>
              <a:rPr lang="en-US" sz="2800" dirty="0"/>
              <a:t>66,000</a:t>
            </a:r>
            <a:r>
              <a:rPr lang="ko-KR" altLang="en-US" sz="2800" dirty="0"/>
              <a:t>여명 해방</a:t>
            </a:r>
            <a:endParaRPr lang="en-US" altLang="ko-KR" sz="2800" dirty="0"/>
          </a:p>
          <a:p>
            <a:pPr marL="0" indent="0">
              <a:buNone/>
            </a:pPr>
            <a:r>
              <a:rPr lang="en-US" sz="2800" b="1" dirty="0"/>
              <a:t>3.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수원화성의 축조 </a:t>
            </a:r>
            <a:r>
              <a:rPr lang="en-US" sz="2800" dirty="0"/>
              <a:t>-</a:t>
            </a:r>
            <a:r>
              <a:rPr lang="en-US" altLang="ko-KR" sz="2800" dirty="0"/>
              <a:t> </a:t>
            </a:r>
            <a:r>
              <a:rPr lang="ko-KR" altLang="en-US" sz="2800" dirty="0"/>
              <a:t>유네스코 세계문화유산</a:t>
            </a:r>
            <a:r>
              <a:rPr lang="en-US" sz="2800" dirty="0"/>
              <a:t>, </a:t>
            </a:r>
            <a:r>
              <a:rPr lang="ko-KR" altLang="en-US" sz="2800" dirty="0"/>
              <a:t>정조의 이상 도시</a:t>
            </a:r>
            <a:endParaRPr lang="en-US" altLang="ko-KR" sz="2800" dirty="0"/>
          </a:p>
          <a:p>
            <a:pPr marL="0" indent="0">
              <a:buNone/>
            </a:pPr>
            <a:r>
              <a:rPr lang="en-US" sz="2800" b="1" dirty="0"/>
              <a:t>4.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금난전권의 폐지</a:t>
            </a:r>
            <a:r>
              <a:rPr lang="en-US" sz="2800" dirty="0"/>
              <a:t>-</a:t>
            </a:r>
            <a:r>
              <a:rPr lang="ko-KR" altLang="en-US" sz="2800" dirty="0">
                <a:effectLst/>
              </a:rPr>
              <a:t> 상업활동이 활발해 지고 무역도 발전하게 하게 됨</a:t>
            </a:r>
            <a:endParaRPr lang="en-US" altLang="ko-KR" sz="2800" dirty="0">
              <a:effectLst/>
            </a:endParaRPr>
          </a:p>
          <a:p>
            <a:pPr marL="517525" indent="-517525">
              <a:buNone/>
            </a:pPr>
            <a:r>
              <a:rPr lang="ko-KR" altLang="en-US" sz="2800" dirty="0"/>
              <a:t>     </a:t>
            </a:r>
            <a:r>
              <a:rPr lang="en-US" altLang="ko-KR" sz="2800" dirty="0"/>
              <a:t>(</a:t>
            </a:r>
            <a:r>
              <a:rPr lang="ko-KR" altLang="en-US" sz="2800" dirty="0"/>
              <a:t>금난전권 </a:t>
            </a:r>
            <a:r>
              <a:rPr lang="en-US" altLang="ko-KR" sz="2800" dirty="0"/>
              <a:t>: </a:t>
            </a:r>
            <a:r>
              <a:rPr lang="ko-KR" altLang="en-US" sz="2800" dirty="0"/>
              <a:t>조선후기 육의전이나 시전상인이 난전을 금지시킬수 있었던 권리</a:t>
            </a:r>
            <a:r>
              <a:rPr lang="en-US" altLang="ko-KR" sz="2800" dirty="0"/>
              <a:t>, </a:t>
            </a:r>
            <a:r>
              <a:rPr lang="ko-KR" altLang="en-US" sz="2800" dirty="0"/>
              <a:t>국가로 부터 세금을 잘 내는 조건으로 허락받은 권한</a:t>
            </a:r>
            <a:r>
              <a:rPr lang="en-US" sz="2800" dirty="0"/>
              <a:t>)</a:t>
            </a:r>
            <a:endParaRPr lang="en-US" sz="2800" dirty="0">
              <a:effectLst/>
            </a:endParaRPr>
          </a:p>
          <a:p>
            <a:pPr marL="0" lvl="0" indent="0">
              <a:buNone/>
            </a:pPr>
            <a:r>
              <a:rPr lang="en-US" sz="2800" b="1" dirty="0"/>
              <a:t>5. </a:t>
            </a:r>
            <a:r>
              <a:rPr lang="ko-KR" altLang="en-US" sz="2800" b="1" dirty="0">
                <a:solidFill>
                  <a:srgbClr val="00FF00"/>
                </a:solidFill>
                <a:effectLst/>
              </a:rPr>
              <a:t>격쟁 </a:t>
            </a:r>
            <a:r>
              <a:rPr lang="en-US" sz="2800" dirty="0"/>
              <a:t>– </a:t>
            </a:r>
            <a:r>
              <a:rPr lang="ko-KR" altLang="en-US" sz="2800" dirty="0"/>
              <a:t>백성의 억울함을 해소하기 위한 제도</a:t>
            </a:r>
            <a:endParaRPr lang="en-US" altLang="ko-KR" sz="2800" dirty="0"/>
          </a:p>
          <a:p>
            <a:pPr marL="0" lvl="0" indent="0">
              <a:buNone/>
            </a:pPr>
            <a:r>
              <a:rPr lang="en-US" sz="2800" dirty="0"/>
              <a:t>        (</a:t>
            </a:r>
            <a:r>
              <a:rPr lang="ko-KR" altLang="en-US" sz="2800" dirty="0"/>
              <a:t>신문고 </a:t>
            </a:r>
            <a:r>
              <a:rPr lang="en-US" sz="2800" dirty="0"/>
              <a:t>- </a:t>
            </a:r>
            <a:r>
              <a:rPr lang="ko-KR" altLang="en-US" sz="2800" dirty="0"/>
              <a:t>궁궐안에 있어 실제 백성이 이용 불편</a:t>
            </a:r>
            <a:r>
              <a:rPr lang="en-US" sz="28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304123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73B0E-84B8-43E6-837C-0AF489D72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6" y="0"/>
            <a:ext cx="12178144" cy="1066800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수원화성</a:t>
            </a:r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ko-KR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유네스코 세계문화유산</a:t>
            </a:r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  <a:r>
              <a:rPr lang="ko-KR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의 축조</a:t>
            </a:r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ko-KR" altLang="en-US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동영상</a:t>
            </a:r>
            <a:r>
              <a:rPr lang="en-US" altLang="ko-KR" sz="48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)</a:t>
            </a:r>
            <a:endParaRPr lang="en-US" sz="48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D7C983BE-AE27-4624-ABAD-2BE172C2344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58371" y="852921"/>
            <a:ext cx="10675258" cy="6005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044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3FA8B-35B2-4214-BF7A-B14EF510A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0218" y="-177800"/>
            <a:ext cx="5832763" cy="1509135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한국사 연대표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9A3303A-F4CD-4E2E-933F-A5FC42FFDE9D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3" t="4667" r="5010" b="3111"/>
          <a:stretch/>
        </p:blipFill>
        <p:spPr bwMode="auto">
          <a:xfrm>
            <a:off x="6096000" y="-533400"/>
            <a:ext cx="5496560" cy="7391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7128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B9C2B-2899-4A9C-830D-E95267597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9119" y="0"/>
            <a:ext cx="10353761" cy="1167573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조선왕조 계보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477D37D-0E31-420A-96BE-2C12A51A1D4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2930" y="1167573"/>
            <a:ext cx="9129743" cy="5593445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60C486B-C6E6-4AFE-BFB1-9D68762C7FA0}"/>
              </a:ext>
            </a:extLst>
          </p:cNvPr>
          <p:cNvSpPr/>
          <p:nvPr/>
        </p:nvSpPr>
        <p:spPr>
          <a:xfrm>
            <a:off x="2255520" y="4770120"/>
            <a:ext cx="929640" cy="65532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957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ì´ìì ">
            <a:extLst>
              <a:ext uri="{FF2B5EF4-FFF2-40B4-BE49-F238E27FC236}">
                <a16:creationId xmlns:a16="http://schemas.microsoft.com/office/drawing/2014/main" id="{1D5BB323-4C88-4085-95E5-D088AE93C5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67" y="2741165"/>
            <a:ext cx="2535383" cy="3491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B3B6C4-EAD3-429D-8EA2-0CEC4C448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71055" y="0"/>
            <a:ext cx="12134048" cy="1025236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조선의 성립과 전기에 대한 이해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534669-937E-4116-B626-4C1CBA955B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-61287" y="1967103"/>
            <a:ext cx="6123709" cy="4358640"/>
          </a:xfrm>
        </p:spPr>
        <p:txBody>
          <a:bodyPr>
            <a:normAutofit/>
          </a:bodyPr>
          <a:lstStyle/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o-KR" altLang="en-US" sz="3000" dirty="0">
                <a:effectLst/>
              </a:rPr>
              <a:t> </a:t>
            </a:r>
            <a:r>
              <a:rPr lang="ko-KR" altLang="en-US" sz="3000" b="1" dirty="0">
                <a:solidFill>
                  <a:srgbClr val="00FF00"/>
                </a:solidFill>
                <a:effectLst/>
              </a:rPr>
              <a:t>세종대왕</a:t>
            </a:r>
            <a:r>
              <a:rPr lang="en-US" altLang="ko-KR" sz="3000" dirty="0">
                <a:effectLst/>
              </a:rPr>
              <a:t>: </a:t>
            </a:r>
            <a:r>
              <a:rPr lang="ko-KR" altLang="en-US" sz="3000" dirty="0">
                <a:effectLst/>
              </a:rPr>
              <a:t>조선의 </a:t>
            </a:r>
            <a:r>
              <a:rPr lang="en-US" altLang="ko-KR" sz="3000" dirty="0">
                <a:effectLst/>
              </a:rPr>
              <a:t>4</a:t>
            </a:r>
            <a:r>
              <a:rPr lang="ko-KR" altLang="en-US" sz="3000" dirty="0">
                <a:effectLst/>
              </a:rPr>
              <a:t>대 왕</a:t>
            </a:r>
            <a:r>
              <a:rPr lang="en-US" altLang="ko-KR" sz="3000" dirty="0">
                <a:effectLst/>
              </a:rPr>
              <a:t>,</a:t>
            </a:r>
            <a:r>
              <a:rPr lang="ko-KR" altLang="en-US" sz="3000" dirty="0">
                <a:effectLst/>
              </a:rPr>
              <a:t> </a:t>
            </a:r>
            <a:r>
              <a:rPr lang="en-US" altLang="ko-KR" sz="3000" dirty="0">
                <a:effectLst/>
              </a:rPr>
              <a:t> </a:t>
            </a:r>
            <a:r>
              <a:rPr lang="ko-KR" altLang="en-US" sz="3000" dirty="0">
                <a:effectLst/>
              </a:rPr>
              <a:t>훈민정음 창제</a:t>
            </a:r>
            <a:r>
              <a:rPr lang="en-US" altLang="ko-KR" sz="3000" dirty="0">
                <a:effectLst/>
              </a:rPr>
              <a:t>, </a:t>
            </a:r>
            <a:r>
              <a:rPr lang="ko-KR" altLang="en-US" sz="3000" dirty="0">
                <a:effectLst/>
              </a:rPr>
              <a:t> 조선 전기의 전성기를 이끈 최고의 성군</a:t>
            </a:r>
          </a:p>
          <a:p>
            <a:pPr marL="342900" indent="-342900" algn="l">
              <a:buFont typeface="Wingdings" panose="05000000000000000000" pitchFamily="2" charset="2"/>
              <a:buChar char="Ø"/>
            </a:pPr>
            <a:r>
              <a:rPr lang="ko-KR" altLang="en-US" sz="3000" dirty="0">
                <a:effectLst/>
              </a:rPr>
              <a:t> </a:t>
            </a:r>
            <a:r>
              <a:rPr lang="ko-KR" altLang="en-US" sz="3000" b="1" dirty="0">
                <a:solidFill>
                  <a:srgbClr val="00FF00"/>
                </a:solidFill>
                <a:effectLst/>
              </a:rPr>
              <a:t>이순신 장군</a:t>
            </a:r>
            <a:r>
              <a:rPr lang="en-US" altLang="ko-KR" sz="3000" dirty="0">
                <a:effectLst/>
              </a:rPr>
              <a:t>: </a:t>
            </a:r>
            <a:r>
              <a:rPr lang="ko-KR" altLang="en-US" sz="3000" dirty="0">
                <a:effectLst/>
              </a:rPr>
              <a:t>뛰어난 전략과 거북선을 이용하여 임진왜란의 여러 해전에서 승리</a:t>
            </a:r>
          </a:p>
          <a:p>
            <a:endParaRPr lang="en-US" dirty="0"/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E8D98202-5984-48D2-AD28-C20AD15C2BF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659" y="1432213"/>
            <a:ext cx="3932267" cy="3932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5515AC0-B805-4CB5-AB39-3610AAF4B318}"/>
              </a:ext>
            </a:extLst>
          </p:cNvPr>
          <p:cNvSpPr txBox="1"/>
          <p:nvPr/>
        </p:nvSpPr>
        <p:spPr>
          <a:xfrm>
            <a:off x="6978906" y="54257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세종대왕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B38148-A7A2-42F0-9FB5-8323E0F24D2B}"/>
              </a:ext>
            </a:extLst>
          </p:cNvPr>
          <p:cNvSpPr txBox="1"/>
          <p:nvPr/>
        </p:nvSpPr>
        <p:spPr>
          <a:xfrm>
            <a:off x="10364160" y="6232348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이순신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639A23-F190-4D86-9D0F-51C82FC10862}"/>
              </a:ext>
            </a:extLst>
          </p:cNvPr>
          <p:cNvSpPr txBox="1"/>
          <p:nvPr/>
        </p:nvSpPr>
        <p:spPr>
          <a:xfrm>
            <a:off x="-61287" y="1329202"/>
            <a:ext cx="565411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000" dirty="0"/>
              <a:t> </a:t>
            </a:r>
            <a:r>
              <a:rPr lang="ko-KR" altLang="en-US" sz="3000" b="1" dirty="0">
                <a:solidFill>
                  <a:srgbClr val="00FF00"/>
                </a:solidFill>
                <a:latin typeface="+mn-ea"/>
              </a:rPr>
              <a:t>이성계</a:t>
            </a:r>
            <a:r>
              <a:rPr lang="en-US" altLang="ko-KR" sz="3000" dirty="0">
                <a:latin typeface="+mn-ea"/>
              </a:rPr>
              <a:t>: </a:t>
            </a:r>
            <a:r>
              <a:rPr lang="ko-KR" altLang="en-US" sz="3000" dirty="0">
                <a:latin typeface="+mn-ea"/>
              </a:rPr>
              <a:t>조선을 건국한 </a:t>
            </a:r>
            <a:r>
              <a:rPr lang="en-US" altLang="ko-KR" sz="3000" dirty="0">
                <a:latin typeface="+mn-ea"/>
              </a:rPr>
              <a:t>1</a:t>
            </a:r>
            <a:r>
              <a:rPr lang="ko-KR" altLang="en-US" sz="3000" dirty="0">
                <a:latin typeface="+mn-ea"/>
              </a:rPr>
              <a:t>대 왕</a:t>
            </a:r>
            <a:endParaRPr lang="en-US" sz="3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80902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98CF8-4B9E-447F-BEF1-BC27255AA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828800" cy="1066801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</a:rPr>
              <a:t>영조</a:t>
            </a:r>
            <a:endParaRPr lang="en-US" sz="3600" dirty="0">
              <a:solidFill>
                <a:schemeClr val="accent2">
                  <a:lumMod val="40000"/>
                  <a:lumOff val="60000"/>
                </a:schemeClr>
              </a:solidFill>
              <a:latin typeface="+mj-ea"/>
            </a:endParaRPr>
          </a:p>
        </p:txBody>
      </p:sp>
      <p:pic>
        <p:nvPicPr>
          <p:cNvPr id="2050" name="Picture 2" descr="Related image">
            <a:extLst>
              <a:ext uri="{FF2B5EF4-FFF2-40B4-BE49-F238E27FC236}">
                <a16:creationId xmlns:a16="http://schemas.microsoft.com/office/drawing/2014/main" id="{31CEE0B6-D143-4387-AD20-EDBBC0C0AB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26190" y="838200"/>
            <a:ext cx="387812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E14C75-AA36-471C-9305-DCBA9C6784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676400"/>
            <a:ext cx="6766560" cy="3474719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>
                <a:effectLst/>
              </a:rPr>
              <a:t> 조선 </a:t>
            </a:r>
            <a:r>
              <a:rPr lang="en-US" altLang="ko-KR" sz="3200" dirty="0">
                <a:effectLst/>
              </a:rPr>
              <a:t>21</a:t>
            </a:r>
            <a:r>
              <a:rPr lang="ko-KR" altLang="en-US" sz="3200" dirty="0">
                <a:effectLst/>
              </a:rPr>
              <a:t>대 왕</a:t>
            </a:r>
            <a:r>
              <a:rPr lang="en-US" altLang="ko-KR" sz="3200" dirty="0">
                <a:effectLst/>
              </a:rPr>
              <a:t>,  </a:t>
            </a:r>
            <a:r>
              <a:rPr lang="ko-KR" altLang="en-US" sz="3200" dirty="0">
                <a:effectLst/>
              </a:rPr>
              <a:t>정조의 할아버지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>
                <a:effectLst/>
              </a:rPr>
              <a:t> 조선 시대 최장수 왕 </a:t>
            </a:r>
            <a:endParaRPr lang="en-US" altLang="ko-KR" sz="3200" dirty="0">
              <a:effectLst/>
            </a:endParaRPr>
          </a:p>
          <a:p>
            <a:pPr algn="l"/>
            <a:r>
              <a:rPr lang="en-US" altLang="ko-KR" sz="3200" dirty="0">
                <a:effectLst/>
              </a:rPr>
              <a:t>   (</a:t>
            </a:r>
            <a:r>
              <a:rPr lang="ko-KR" altLang="en-US" sz="3200" dirty="0">
                <a:effectLst/>
              </a:rPr>
              <a:t>재위 기간 </a:t>
            </a:r>
            <a:r>
              <a:rPr lang="en-US" altLang="ko-KR" sz="3200" dirty="0">
                <a:effectLst/>
              </a:rPr>
              <a:t>51</a:t>
            </a:r>
            <a:r>
              <a:rPr lang="ko-KR" altLang="en-US" sz="3200" dirty="0">
                <a:effectLst/>
              </a:rPr>
              <a:t>년 </a:t>
            </a:r>
            <a:r>
              <a:rPr lang="en-US" altLang="ko-KR" sz="3200" dirty="0">
                <a:effectLst/>
              </a:rPr>
              <a:t>7</a:t>
            </a:r>
            <a:r>
              <a:rPr lang="ko-KR" altLang="en-US" sz="3200" dirty="0">
                <a:effectLst/>
              </a:rPr>
              <a:t>개월</a:t>
            </a:r>
            <a:r>
              <a:rPr lang="en-US" altLang="ko-KR" sz="3200" dirty="0">
                <a:effectLst/>
              </a:rPr>
              <a:t>)</a:t>
            </a:r>
            <a:endParaRPr lang="ko-KR" altLang="en-US" sz="3200" dirty="0">
              <a:effectLst/>
            </a:endParaRP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/>
              <a:t> </a:t>
            </a:r>
            <a:r>
              <a:rPr lang="ko-KR" altLang="en-US" sz="3200" b="1" dirty="0">
                <a:solidFill>
                  <a:srgbClr val="00FF00"/>
                </a:solidFill>
                <a:effectLst/>
              </a:rPr>
              <a:t>탕평책</a:t>
            </a:r>
            <a:r>
              <a:rPr lang="ko-KR" altLang="en-US" sz="3200" dirty="0"/>
              <a:t> 실시</a:t>
            </a:r>
            <a:endParaRPr lang="en-US" altLang="ko-KR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1FD52-563D-49E0-95CC-448AEFCCE8BB}"/>
              </a:ext>
            </a:extLst>
          </p:cNvPr>
          <p:cNvSpPr txBox="1"/>
          <p:nvPr/>
        </p:nvSpPr>
        <p:spPr>
          <a:xfrm>
            <a:off x="9265140" y="601980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영조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0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45C41-6063-4C55-95D1-227E728B6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0"/>
            <a:ext cx="10353761" cy="969818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영조와 사도세자 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(</a:t>
            </a:r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동영상</a:t>
            </a:r>
            <a:r>
              <a:rPr lang="en-US" altLang="ko-KR" sz="60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)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024447F4-83BD-4D77-97DC-44182B6E69D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13795" y="1066801"/>
            <a:ext cx="10484684" cy="589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530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EE2B7C-27C4-436B-AE7F-1FC6E9B9EA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09682"/>
            <a:ext cx="2103120" cy="928485"/>
          </a:xfrm>
        </p:spPr>
        <p:txBody>
          <a:bodyPr>
            <a:no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+mj-ea"/>
              </a:rPr>
              <a:t>정조</a:t>
            </a:r>
            <a:endParaRPr lang="en-US" sz="6000" dirty="0"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+mj-ea"/>
            </a:endParaRPr>
          </a:p>
        </p:txBody>
      </p:sp>
      <p:pic>
        <p:nvPicPr>
          <p:cNvPr id="5" name="Picture 2" descr="Related image">
            <a:extLst>
              <a:ext uri="{FF2B5EF4-FFF2-40B4-BE49-F238E27FC236}">
                <a16:creationId xmlns:a16="http://schemas.microsoft.com/office/drawing/2014/main" id="{19AD5048-113F-472B-BBEB-6054AD8632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15236" y="668865"/>
            <a:ext cx="3351957" cy="5033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06ABCA-C966-4A8E-81F5-670B489C9D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349664"/>
            <a:ext cx="6483928" cy="4738253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>
                <a:latin typeface="+mj-ea"/>
              </a:rPr>
              <a:t>조선 후기를 대표하는 </a:t>
            </a:r>
            <a:r>
              <a:rPr lang="en-US" sz="3200" dirty="0">
                <a:latin typeface="+mj-ea"/>
              </a:rPr>
              <a:t>22</a:t>
            </a:r>
            <a:r>
              <a:rPr lang="ko-KR" altLang="en-US" sz="3200" dirty="0">
                <a:latin typeface="+mj-ea"/>
              </a:rPr>
              <a:t>대 왕</a:t>
            </a:r>
            <a:endParaRPr lang="en-US" altLang="ko-KR" sz="3200" dirty="0">
              <a:latin typeface="+mj-ea"/>
            </a:endParaRPr>
          </a:p>
          <a:p>
            <a:pPr algn="l"/>
            <a:r>
              <a:rPr lang="ko-KR" altLang="en-US" sz="3200" dirty="0">
                <a:effectLst/>
              </a:rPr>
              <a:t>   </a:t>
            </a:r>
            <a:r>
              <a:rPr lang="en-US" altLang="ko-KR" sz="3200" dirty="0">
                <a:effectLst/>
              </a:rPr>
              <a:t>(</a:t>
            </a:r>
            <a:r>
              <a:rPr lang="ko-KR" altLang="en-US" sz="3200" dirty="0">
                <a:effectLst/>
              </a:rPr>
              <a:t>재위  </a:t>
            </a:r>
            <a:r>
              <a:rPr lang="en-US" altLang="ko-KR" sz="3200" dirty="0">
                <a:effectLst/>
              </a:rPr>
              <a:t>: 1776</a:t>
            </a:r>
            <a:r>
              <a:rPr lang="ko-KR" altLang="en-US" sz="3200" dirty="0">
                <a:effectLst/>
              </a:rPr>
              <a:t>년</a:t>
            </a:r>
            <a:r>
              <a:rPr lang="en-US" altLang="ko-KR" sz="3200" dirty="0">
                <a:effectLst/>
              </a:rPr>
              <a:t>~1800</a:t>
            </a:r>
            <a:r>
              <a:rPr lang="ko-KR" altLang="en-US" sz="3200" dirty="0">
                <a:effectLst/>
              </a:rPr>
              <a:t>년</a:t>
            </a:r>
            <a:r>
              <a:rPr lang="en-US" altLang="ko-KR" sz="3200" dirty="0">
                <a:effectLst/>
              </a:rPr>
              <a:t>)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>
                <a:effectLst/>
              </a:rPr>
              <a:t>사도세자와 혜경궁 홍씨의 아들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b="1" dirty="0">
                <a:solidFill>
                  <a:srgbClr val="00FF00"/>
                </a:solidFill>
                <a:effectLst/>
              </a:rPr>
              <a:t>조선 후기를 빛낸 대표적인 왕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ko-KR" altLang="en-US" sz="3200" dirty="0">
                <a:effectLst/>
              </a:rPr>
              <a:t>조선후기의 르네상스를 이룸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E6E0CE-BA72-4923-8728-F62C6992568C}"/>
              </a:ext>
            </a:extLst>
          </p:cNvPr>
          <p:cNvSpPr txBox="1"/>
          <p:nvPr/>
        </p:nvSpPr>
        <p:spPr>
          <a:xfrm>
            <a:off x="9413024" y="5727470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정조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563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697B2-BE88-4EBD-87AF-5F1850AF2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3726" y="6928"/>
            <a:ext cx="6511636" cy="1122218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정조의 업적</a:t>
            </a:r>
            <a:r>
              <a:rPr lang="ko-KR" altLang="en-US" sz="6000" dirty="0">
                <a:effectLst/>
              </a:rPr>
              <a:t> </a:t>
            </a:r>
            <a:endParaRPr lang="en-US" sz="6000" dirty="0">
              <a:effectLst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A544D-E883-4E3C-B6C4-486B084EF2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0" y="1211272"/>
            <a:ext cx="7665720" cy="49183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ko-KR" sz="4100" b="1" dirty="0">
                <a:effectLst/>
              </a:rPr>
              <a:t>1.</a:t>
            </a:r>
            <a:r>
              <a:rPr lang="ko-KR" altLang="en-US" sz="4100" b="1" dirty="0">
                <a:effectLst/>
              </a:rPr>
              <a:t> </a:t>
            </a:r>
            <a:r>
              <a:rPr lang="ko-KR" altLang="en-US" sz="4100" b="1" dirty="0">
                <a:solidFill>
                  <a:srgbClr val="00FF00"/>
                </a:solidFill>
                <a:effectLst/>
              </a:rPr>
              <a:t>왕권의 강화</a:t>
            </a:r>
            <a:endParaRPr lang="en-US" altLang="ko-KR" sz="4100" b="1" dirty="0">
              <a:solidFill>
                <a:srgbClr val="00FF00"/>
              </a:solidFill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3000">
                <a:effectLst/>
              </a:rPr>
              <a:t>  </a:t>
            </a:r>
            <a:r>
              <a:rPr lang="ko-KR" altLang="en-US" sz="3600">
                <a:effectLst/>
              </a:rPr>
              <a:t>무권의 </a:t>
            </a:r>
            <a:r>
              <a:rPr lang="ko-KR" altLang="en-US" sz="3600" dirty="0">
                <a:effectLst/>
              </a:rPr>
              <a:t>강화 </a:t>
            </a:r>
            <a:r>
              <a:rPr lang="en-US" sz="3600" dirty="0">
                <a:effectLst/>
              </a:rPr>
              <a:t>- </a:t>
            </a:r>
            <a:r>
              <a:rPr lang="ko-KR" altLang="en-US" sz="3600" b="1" dirty="0">
                <a:solidFill>
                  <a:srgbClr val="00FF00"/>
                </a:solidFill>
                <a:effectLst/>
              </a:rPr>
              <a:t>장용영</a:t>
            </a:r>
            <a:r>
              <a:rPr lang="en-US" sz="3600" dirty="0">
                <a:effectLst/>
              </a:rPr>
              <a:t>(</a:t>
            </a:r>
            <a:r>
              <a:rPr lang="ko-KR" altLang="en-US" sz="3600" dirty="0">
                <a:effectLst/>
              </a:rPr>
              <a:t>대통령 경호부대</a:t>
            </a:r>
            <a:r>
              <a:rPr lang="en-US" sz="3600" dirty="0">
                <a:effectLst/>
              </a:rPr>
              <a:t>) </a:t>
            </a:r>
            <a:r>
              <a:rPr lang="ko-KR" altLang="en-US" sz="3600" dirty="0">
                <a:effectLst/>
              </a:rPr>
              <a:t>설치</a:t>
            </a:r>
            <a:endParaRPr lang="en-US" altLang="ko-KR" sz="3600" dirty="0">
              <a:effectLst/>
            </a:endParaRPr>
          </a:p>
          <a:p>
            <a:pPr marL="0" indent="0">
              <a:buNone/>
            </a:pPr>
            <a:endParaRPr lang="en-US" sz="3600" dirty="0">
              <a:effectLst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ko-KR" altLang="en-US" sz="3600" dirty="0">
                <a:effectLst/>
              </a:rPr>
              <a:t> 문권의 강화 </a:t>
            </a:r>
            <a:r>
              <a:rPr lang="en-US" sz="3600" dirty="0">
                <a:effectLst/>
              </a:rPr>
              <a:t>- </a:t>
            </a:r>
            <a:r>
              <a:rPr lang="ko-KR" altLang="en-US" sz="3600" b="1" dirty="0">
                <a:solidFill>
                  <a:srgbClr val="00FF00"/>
                </a:solidFill>
                <a:effectLst/>
              </a:rPr>
              <a:t>규장각</a:t>
            </a:r>
            <a:r>
              <a:rPr lang="en-US" sz="3600" dirty="0">
                <a:effectLst/>
              </a:rPr>
              <a:t>(</a:t>
            </a:r>
            <a:r>
              <a:rPr lang="ko-KR" altLang="en-US" sz="3600" dirty="0">
                <a:effectLst/>
              </a:rPr>
              <a:t>왕실 국립도서관</a:t>
            </a:r>
            <a:r>
              <a:rPr lang="en-US" sz="3600" dirty="0">
                <a:effectLst/>
              </a:rPr>
              <a:t>) </a:t>
            </a:r>
            <a:r>
              <a:rPr lang="ko-KR" altLang="en-US" sz="3600" dirty="0">
                <a:effectLst/>
              </a:rPr>
              <a:t>설치</a:t>
            </a:r>
            <a:r>
              <a:rPr lang="en-US" altLang="ko-KR" sz="3600" dirty="0">
                <a:effectLst/>
              </a:rPr>
              <a:t>,</a:t>
            </a:r>
            <a:endParaRPr lang="en-US" sz="3600" dirty="0">
              <a:effectLst/>
            </a:endParaRPr>
          </a:p>
          <a:p>
            <a:pPr marL="0" indent="0">
              <a:buNone/>
            </a:pPr>
            <a:r>
              <a:rPr lang="ko-KR" altLang="en-US" sz="3600" dirty="0">
                <a:effectLst/>
              </a:rPr>
              <a:t>    인재를 양성하여 왕의 정치적 힘을 강화</a:t>
            </a:r>
            <a:endParaRPr lang="en-US" altLang="ko-KR" sz="3600" dirty="0">
              <a:effectLst/>
            </a:endParaRPr>
          </a:p>
          <a:p>
            <a:pPr marL="0" indent="0">
              <a:buNone/>
            </a:pPr>
            <a:endParaRPr lang="en-US" sz="3600" dirty="0">
              <a:effectLst/>
            </a:endParaRPr>
          </a:p>
          <a:p>
            <a:pPr>
              <a:buFont typeface="Wingdings" panose="05000000000000000000" pitchFamily="2" charset="2"/>
              <a:buChar char="Ø"/>
              <a:tabLst>
                <a:tab pos="350838" algn="l"/>
              </a:tabLst>
            </a:pPr>
            <a:r>
              <a:rPr lang="ko-KR" altLang="en-US" sz="3600" dirty="0">
                <a:effectLst/>
              </a:rPr>
              <a:t> </a:t>
            </a:r>
            <a:r>
              <a:rPr lang="ko-KR" altLang="en-US" sz="3600" dirty="0">
                <a:solidFill>
                  <a:srgbClr val="00FF00"/>
                </a:solidFill>
                <a:effectLst/>
              </a:rPr>
              <a:t>탕평책</a:t>
            </a:r>
            <a:r>
              <a:rPr lang="ko-KR" altLang="en-US" sz="3600" dirty="0">
                <a:effectLst/>
              </a:rPr>
              <a:t> 계승</a:t>
            </a:r>
            <a:r>
              <a:rPr lang="en-US" sz="3600" dirty="0">
                <a:effectLst/>
              </a:rPr>
              <a:t>-</a:t>
            </a:r>
            <a:r>
              <a:rPr lang="ko-KR" altLang="en-US" sz="3600" dirty="0">
                <a:effectLst/>
              </a:rPr>
              <a:t>영조의 업적이었으나</a:t>
            </a:r>
            <a:r>
              <a:rPr lang="en-US" altLang="ko-KR" sz="3600" dirty="0">
                <a:effectLst/>
              </a:rPr>
              <a:t>,</a:t>
            </a:r>
            <a:r>
              <a:rPr lang="ko-KR" altLang="en-US" sz="3600" dirty="0">
                <a:effectLst/>
              </a:rPr>
              <a:t> 인재를       파벌에 상관없이 골고루 등용하려 노력</a:t>
            </a:r>
            <a:endParaRPr lang="en-US" sz="3600" dirty="0">
              <a:effectLst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CFD030-B6C7-457D-AA4E-6F9E4E254917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31200" y="101600"/>
            <a:ext cx="3810144" cy="30876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05EF6C9-8F2D-40B2-8778-AAE2F1132D2E}"/>
              </a:ext>
            </a:extLst>
          </p:cNvPr>
          <p:cNvPicPr/>
          <p:nvPr/>
        </p:nvPicPr>
        <p:blipFill rotWithShape="1">
          <a:blip r:embed="rId3"/>
          <a:srcRect b="29748"/>
          <a:stretch/>
        </p:blipFill>
        <p:spPr>
          <a:xfrm>
            <a:off x="8331200" y="3303564"/>
            <a:ext cx="3810144" cy="32877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3EF7A86-5B64-4B49-A4B3-B1F19CA1AD96}"/>
              </a:ext>
            </a:extLst>
          </p:cNvPr>
          <p:cNvSpPr txBox="1"/>
          <p:nvPr/>
        </p:nvSpPr>
        <p:spPr>
          <a:xfrm>
            <a:off x="8331200" y="2727599"/>
            <a:ext cx="122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장용영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C9841B-8395-4DCB-867C-B0376B8488B5}"/>
              </a:ext>
            </a:extLst>
          </p:cNvPr>
          <p:cNvSpPr txBox="1"/>
          <p:nvPr/>
        </p:nvSpPr>
        <p:spPr>
          <a:xfrm>
            <a:off x="10962640" y="6129635"/>
            <a:ext cx="1229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0000"/>
                </a:solidFill>
              </a:rPr>
              <a:t>규장각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2950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CFFAA-AB49-49CE-89EC-18918B0EE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1"/>
            <a:ext cx="10353761" cy="1163782"/>
          </a:xfrm>
        </p:spPr>
        <p:txBody>
          <a:bodyPr>
            <a:normAutofit/>
          </a:bodyPr>
          <a:lstStyle/>
          <a:p>
            <a:r>
              <a:rPr lang="ko-KR" altLang="en-US" sz="60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장용영과 규장각 </a:t>
            </a:r>
            <a:r>
              <a:rPr lang="en-US" altLang="ko-KR" sz="60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(</a:t>
            </a:r>
            <a:r>
              <a:rPr lang="ko-KR" altLang="en-US" sz="60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동영상</a:t>
            </a:r>
            <a:r>
              <a:rPr lang="en-US" altLang="ko-KR" sz="6000" dirty="0">
                <a:solidFill>
                  <a:schemeClr val="accent3">
                    <a:lumMod val="40000"/>
                    <a:lumOff val="60000"/>
                  </a:schemeClr>
                </a:solidFill>
                <a:effectLst/>
              </a:rPr>
              <a:t>)</a:t>
            </a:r>
            <a:endParaRPr lang="en-US" sz="6000" dirty="0">
              <a:solidFill>
                <a:schemeClr val="accent3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7D5CB28F-C422-4753-8303-6B6232E21F89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16543" y="924719"/>
            <a:ext cx="10548264" cy="5933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783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425</TotalTime>
  <Words>263</Words>
  <Application>Microsoft Office PowerPoint</Application>
  <PresentationFormat>Widescreen</PresentationFormat>
  <Paragraphs>42</Paragraphs>
  <Slides>11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맑은 고딕</vt:lpstr>
      <vt:lpstr>Arial</vt:lpstr>
      <vt:lpstr>Bookman Old Style</vt:lpstr>
      <vt:lpstr>Rockwell</vt:lpstr>
      <vt:lpstr>Wingdings</vt:lpstr>
      <vt:lpstr>Damask</vt:lpstr>
      <vt:lpstr>정  조 </vt:lpstr>
      <vt:lpstr>한국사 연대표</vt:lpstr>
      <vt:lpstr>조선왕조 계보</vt:lpstr>
      <vt:lpstr>조선의 성립과 전기에 대한 이해</vt:lpstr>
      <vt:lpstr>영조</vt:lpstr>
      <vt:lpstr>영조와 사도세자 (동영상)</vt:lpstr>
      <vt:lpstr>정조</vt:lpstr>
      <vt:lpstr>정조의 업적 </vt:lpstr>
      <vt:lpstr>장용영과 규장각 (동영상)</vt:lpstr>
      <vt:lpstr>정조의 업적</vt:lpstr>
      <vt:lpstr>수원화성(유네스코 세계문화유산)의 축조(동영상)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Jung Jae</dc:creator>
  <cp:lastModifiedBy>Owner</cp:lastModifiedBy>
  <cp:revision>131</cp:revision>
  <dcterms:created xsi:type="dcterms:W3CDTF">2018-04-11T21:37:25Z</dcterms:created>
  <dcterms:modified xsi:type="dcterms:W3CDTF">2018-06-15T03:59:55Z</dcterms:modified>
</cp:coreProperties>
</file>