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6" r:id="rId6"/>
    <p:sldId id="262" r:id="rId7"/>
    <p:sldId id="270" r:id="rId8"/>
    <p:sldId id="263" r:id="rId9"/>
    <p:sldId id="268" r:id="rId10"/>
    <p:sldId id="264" r:id="rId11"/>
    <p:sldId id="269" r:id="rId12"/>
    <p:sldId id="26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9CB9-D039-4DD6-B0ED-08AD64A48223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BC35-405E-4001-91F4-B1F2AAF44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72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9CB9-D039-4DD6-B0ED-08AD64A48223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BC35-405E-4001-91F4-B1F2AAF44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3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9CB9-D039-4DD6-B0ED-08AD64A48223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BC35-405E-4001-91F4-B1F2AAF44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28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9CB9-D039-4DD6-B0ED-08AD64A48223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BC35-405E-4001-91F4-B1F2AAF44BE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9812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9CB9-D039-4DD6-B0ED-08AD64A48223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BC35-405E-4001-91F4-B1F2AAF44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39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9CB9-D039-4DD6-B0ED-08AD64A48223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BC35-405E-4001-91F4-B1F2AAF44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26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9CB9-D039-4DD6-B0ED-08AD64A48223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BC35-405E-4001-91F4-B1F2AAF44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31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9CB9-D039-4DD6-B0ED-08AD64A48223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BC35-405E-4001-91F4-B1F2AAF44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45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9CB9-D039-4DD6-B0ED-08AD64A48223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BC35-405E-4001-91F4-B1F2AAF44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82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9CB9-D039-4DD6-B0ED-08AD64A48223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BC35-405E-4001-91F4-B1F2AAF44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7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9CB9-D039-4DD6-B0ED-08AD64A48223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BC35-405E-4001-91F4-B1F2AAF44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95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9CB9-D039-4DD6-B0ED-08AD64A48223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BC35-405E-4001-91F4-B1F2AAF44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9CB9-D039-4DD6-B0ED-08AD64A48223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BC35-405E-4001-91F4-B1F2AAF44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21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9CB9-D039-4DD6-B0ED-08AD64A48223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BC35-405E-4001-91F4-B1F2AAF44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28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9CB9-D039-4DD6-B0ED-08AD64A48223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BC35-405E-4001-91F4-B1F2AAF44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9CB9-D039-4DD6-B0ED-08AD64A48223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BC35-405E-4001-91F4-B1F2AAF44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8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9CB9-D039-4DD6-B0ED-08AD64A48223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BC35-405E-4001-91F4-B1F2AAF44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85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39CB9-D039-4DD6-B0ED-08AD64A48223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4BC35-405E-4001-91F4-B1F2AAF44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424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T7wqBk8J5o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s1nv3Gi8I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KcyK-FczKY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RJXT3oGed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E64CE-B8AB-4742-B560-8D9333DAC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269" y="1122362"/>
            <a:ext cx="9001462" cy="2937019"/>
          </a:xfrm>
        </p:spPr>
        <p:txBody>
          <a:bodyPr>
            <a:normAutofit/>
          </a:bodyPr>
          <a:lstStyle/>
          <a:p>
            <a:r>
              <a:rPr lang="ko-KR" altLang="en-US" sz="80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한인 이민사</a:t>
            </a:r>
            <a:endParaRPr lang="en-US" sz="8000" dirty="0">
              <a:solidFill>
                <a:schemeClr val="accent6">
                  <a:lumMod val="60000"/>
                  <a:lumOff val="4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84019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CD7E4-A5D1-4BA1-8720-1C39A260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13223" y="0"/>
            <a:ext cx="10353761" cy="1326321"/>
          </a:xfrm>
        </p:spPr>
        <p:txBody>
          <a:bodyPr>
            <a:normAutofit/>
          </a:bodyPr>
          <a:lstStyle/>
          <a:p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대표적인 해외 독립 운동가</a:t>
            </a:r>
            <a:endParaRPr lang="en-US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1E804-49FA-4237-8435-A93125691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" y="1541183"/>
            <a:ext cx="5665510" cy="4575142"/>
          </a:xfrm>
        </p:spPr>
        <p:txBody>
          <a:bodyPr>
            <a:normAutofit fontScale="92500" lnSpcReduction="10000"/>
          </a:bodyPr>
          <a:lstStyle/>
          <a:p>
            <a:pPr lvl="0" fontAlgn="base">
              <a:buFont typeface="Wingdings" panose="05000000000000000000" pitchFamily="2" charset="2"/>
              <a:buChar char="Ø"/>
            </a:pPr>
            <a:r>
              <a:rPr lang="ko-KR" altLang="en-US" sz="2800" dirty="0">
                <a:effectLst/>
              </a:rPr>
              <a:t> </a:t>
            </a:r>
            <a:r>
              <a:rPr lang="ko-KR" altLang="en-US" sz="3000" b="1" dirty="0">
                <a:solidFill>
                  <a:srgbClr val="00FF00"/>
                </a:solidFill>
                <a:effectLst/>
              </a:rPr>
              <a:t>도산 안창호</a:t>
            </a:r>
            <a:r>
              <a:rPr lang="en-US" sz="3000" b="1" dirty="0">
                <a:solidFill>
                  <a:srgbClr val="00FF00"/>
                </a:solidFill>
                <a:effectLst/>
              </a:rPr>
              <a:t> </a:t>
            </a:r>
            <a:r>
              <a:rPr lang="en-US" sz="3000" dirty="0">
                <a:effectLst/>
              </a:rPr>
              <a:t>: </a:t>
            </a:r>
            <a:r>
              <a:rPr lang="ko-KR" altLang="en-US" sz="3000" dirty="0">
                <a:effectLst/>
              </a:rPr>
              <a:t>미주지역에서 한인들의 단결과 계몽에 앞장섬</a:t>
            </a:r>
            <a:r>
              <a:rPr lang="en-US" sz="3000" dirty="0">
                <a:effectLst/>
              </a:rPr>
              <a:t>. </a:t>
            </a:r>
            <a:r>
              <a:rPr lang="ko-KR" altLang="en-US" sz="3000" dirty="0">
                <a:effectLst/>
              </a:rPr>
              <a:t>대한인국민회와 흥사단</a:t>
            </a:r>
            <a:r>
              <a:rPr lang="en-US" altLang="ko-KR" sz="3000" dirty="0">
                <a:effectLst/>
              </a:rPr>
              <a:t>(</a:t>
            </a:r>
            <a:r>
              <a:rPr lang="ko-KR" altLang="en-US" sz="3000" dirty="0">
                <a:effectLst/>
              </a:rPr>
              <a:t>興士團</a:t>
            </a:r>
            <a:r>
              <a:rPr lang="en-US" altLang="ko-KR" sz="3000" dirty="0">
                <a:effectLst/>
              </a:rPr>
              <a:t>)</a:t>
            </a:r>
            <a:r>
              <a:rPr lang="ko-KR" altLang="en-US" sz="3000" dirty="0">
                <a:effectLst/>
              </a:rPr>
              <a:t> 등 민족단체 설립</a:t>
            </a:r>
            <a:endParaRPr lang="en-US" sz="3000" dirty="0">
              <a:effectLst/>
            </a:endParaRPr>
          </a:p>
          <a:p>
            <a:pPr lvl="0" fontAlgn="base">
              <a:buFont typeface="Wingdings" panose="05000000000000000000" pitchFamily="2" charset="2"/>
              <a:buChar char="Ø"/>
            </a:pPr>
            <a:endParaRPr lang="en-US" sz="3000" dirty="0"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3000" dirty="0">
                <a:effectLst/>
              </a:rPr>
              <a:t> </a:t>
            </a:r>
            <a:r>
              <a:rPr lang="ko-KR" altLang="en-US" sz="3000" b="1" dirty="0">
                <a:solidFill>
                  <a:srgbClr val="00FF00"/>
                </a:solidFill>
                <a:effectLst/>
              </a:rPr>
              <a:t>백범 김구</a:t>
            </a:r>
            <a:r>
              <a:rPr lang="en-US" sz="3000" b="1" dirty="0">
                <a:solidFill>
                  <a:srgbClr val="00FF00"/>
                </a:solidFill>
                <a:effectLst/>
              </a:rPr>
              <a:t> </a:t>
            </a:r>
            <a:r>
              <a:rPr lang="en-US" sz="3000" dirty="0">
                <a:effectLst/>
              </a:rPr>
              <a:t>:  1919</a:t>
            </a:r>
            <a:r>
              <a:rPr lang="ko-KR" altLang="en-US" sz="3000" dirty="0">
                <a:effectLst/>
              </a:rPr>
              <a:t>년 세워진 중국 상해 임시정부의 주석</a:t>
            </a:r>
            <a:r>
              <a:rPr lang="en-US" sz="3000" dirty="0">
                <a:effectLst/>
              </a:rPr>
              <a:t>. </a:t>
            </a:r>
            <a:r>
              <a:rPr lang="ko-KR" altLang="en-US" sz="3000" dirty="0">
                <a:effectLst/>
              </a:rPr>
              <a:t>이봉창</a:t>
            </a:r>
            <a:r>
              <a:rPr lang="en-US" sz="3000" dirty="0">
                <a:effectLst/>
              </a:rPr>
              <a:t>, </a:t>
            </a:r>
            <a:r>
              <a:rPr lang="ko-KR" altLang="en-US" sz="3000" dirty="0">
                <a:effectLst/>
              </a:rPr>
              <a:t>윤봉길의사 등의 독립투쟁 격려및 지원</a:t>
            </a:r>
            <a:endParaRPr lang="en-US"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BE87B8-86FF-4822-BF0E-A177411B9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066800"/>
            <a:ext cx="5951457" cy="26190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B01D39-107C-4734-88C7-02260F1D8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504" y="3828754"/>
            <a:ext cx="2405304" cy="28236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26C07B-61CF-4646-B210-D6F8E4A19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0622" y="3828754"/>
            <a:ext cx="3245963" cy="30292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3F1335-B4A4-4D4E-9BB4-F1A171AD6EDD}"/>
              </a:ext>
            </a:extLst>
          </p:cNvPr>
          <p:cNvSpPr txBox="1"/>
          <p:nvPr/>
        </p:nvSpPr>
        <p:spPr>
          <a:xfrm>
            <a:off x="4663657" y="3354540"/>
            <a:ext cx="1533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FF0000"/>
                </a:solidFill>
              </a:rPr>
              <a:t>도산 안창호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714F0A-A44E-4F47-B25A-16772570B079}"/>
              </a:ext>
            </a:extLst>
          </p:cNvPr>
          <p:cNvSpPr txBox="1"/>
          <p:nvPr/>
        </p:nvSpPr>
        <p:spPr>
          <a:xfrm>
            <a:off x="2951527" y="5944491"/>
            <a:ext cx="3245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FF0000"/>
                </a:solidFill>
              </a:rPr>
              <a:t>백범 김구</a:t>
            </a:r>
            <a:r>
              <a:rPr lang="en-US" altLang="ko-KR" sz="2000" b="1" dirty="0">
                <a:solidFill>
                  <a:srgbClr val="FF0000"/>
                </a:solidFill>
              </a:rPr>
              <a:t>(</a:t>
            </a:r>
            <a:r>
              <a:rPr lang="ko-KR" altLang="en-US" sz="2000" b="1" dirty="0">
                <a:solidFill>
                  <a:srgbClr val="FF0000"/>
                </a:solidFill>
              </a:rPr>
              <a:t>왼쪽</a:t>
            </a:r>
            <a:r>
              <a:rPr lang="en-US" altLang="ko-KR" sz="2000" b="1" dirty="0">
                <a:solidFill>
                  <a:srgbClr val="FF0000"/>
                </a:solidFill>
              </a:rPr>
              <a:t>),</a:t>
            </a:r>
            <a:r>
              <a:rPr lang="ko-KR" altLang="en-US" sz="2000" b="1" dirty="0">
                <a:solidFill>
                  <a:srgbClr val="FF0000"/>
                </a:solidFill>
              </a:rPr>
              <a:t> 백범 김구와 윤봉길 의사</a:t>
            </a:r>
            <a:r>
              <a:rPr lang="en-US" altLang="ko-KR" sz="2000" b="1" dirty="0">
                <a:solidFill>
                  <a:srgbClr val="FF0000"/>
                </a:solidFill>
              </a:rPr>
              <a:t>(</a:t>
            </a:r>
            <a:r>
              <a:rPr lang="ko-KR" altLang="en-US" sz="2000" b="1" dirty="0">
                <a:solidFill>
                  <a:srgbClr val="FF0000"/>
                </a:solidFill>
              </a:rPr>
              <a:t>오른쪽</a:t>
            </a:r>
            <a:r>
              <a:rPr lang="en-US" altLang="ko-KR" sz="2000" b="1" dirty="0">
                <a:solidFill>
                  <a:srgbClr val="FF0000"/>
                </a:solidFill>
              </a:rPr>
              <a:t>)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71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2013-D0B9-4977-896C-9432B7FE1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020837" cy="1145357"/>
          </a:xfrm>
        </p:spPr>
        <p:txBody>
          <a:bodyPr>
            <a:normAutofit/>
          </a:bodyPr>
          <a:lstStyle/>
          <a:p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도산 안창호</a:t>
            </a:r>
            <a:r>
              <a:rPr lang="en-US" altLang="ko-KR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동영상</a:t>
            </a:r>
            <a:r>
              <a:rPr lang="en-US" altLang="ko-KR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endParaRPr lang="en-US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Online Media 3" title="KBS 한국의 유산  도산 안창호 선생 편">
            <a:hlinkClick r:id="" action="ppaction://media"/>
            <a:extLst>
              <a:ext uri="{FF2B5EF4-FFF2-40B4-BE49-F238E27FC236}">
                <a16:creationId xmlns:a16="http://schemas.microsoft.com/office/drawing/2014/main" id="{CDBCEAB7-E981-4A86-B60A-8B5D1BE8FC4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51348" y="1093509"/>
            <a:ext cx="8795209" cy="560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05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40991-DEE2-4CD9-B557-C4D5FCA65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08968" y="1"/>
            <a:ext cx="10353761" cy="1036948"/>
          </a:xfrm>
        </p:spPr>
        <p:txBody>
          <a:bodyPr>
            <a:normAutofit/>
          </a:bodyPr>
          <a:lstStyle/>
          <a:p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김구와 윤봉길 </a:t>
            </a:r>
            <a:r>
              <a:rPr lang="en-US" altLang="ko-KR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동영상</a:t>
            </a:r>
            <a:r>
              <a:rPr lang="en-US" altLang="ko-KR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endParaRPr lang="en-US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Online Media 3" title="[무도 결방특집] 무한도전X역사 : 김구와 윤봉길, 위대한 유산">
            <a:hlinkClick r:id="" action="ppaction://media"/>
            <a:extLst>
              <a:ext uri="{FF2B5EF4-FFF2-40B4-BE49-F238E27FC236}">
                <a16:creationId xmlns:a16="http://schemas.microsoft.com/office/drawing/2014/main" id="{B0F18FA7-74F7-4618-AA87-14E3D05AE1F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62834" y="859967"/>
            <a:ext cx="9066332" cy="599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32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E93A8-B631-449C-AE04-22893728D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353761" cy="1194955"/>
          </a:xfrm>
        </p:spPr>
        <p:txBody>
          <a:bodyPr>
            <a:normAutofit/>
          </a:bodyPr>
          <a:lstStyle/>
          <a:p>
            <a:pPr algn="l"/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한민족의 해외 이주</a:t>
            </a:r>
            <a:endParaRPr lang="en-US" sz="6000" dirty="0"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image3.png">
            <a:extLst>
              <a:ext uri="{FF2B5EF4-FFF2-40B4-BE49-F238E27FC236}">
                <a16:creationId xmlns:a16="http://schemas.microsoft.com/office/drawing/2014/main" id="{4BFB17B0-F0B9-4010-954A-C83053A9F50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t="10492" r="735"/>
          <a:stretch/>
        </p:blipFill>
        <p:spPr>
          <a:xfrm>
            <a:off x="1365568" y="1047470"/>
            <a:ext cx="9413268" cy="581053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823297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C83C4-B123-44CB-95FA-04DBCE15D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54257"/>
            <a:ext cx="6372520" cy="2664357"/>
          </a:xfrm>
        </p:spPr>
        <p:txBody>
          <a:bodyPr>
            <a:noAutofit/>
          </a:bodyPr>
          <a:lstStyle/>
          <a:p>
            <a:pPr algn="l"/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한민족의 중국</a:t>
            </a:r>
            <a:r>
              <a:rPr lang="en-US" altLang="ko-KR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</a:t>
            </a:r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러시아</a:t>
            </a:r>
            <a:r>
              <a:rPr lang="en-US" altLang="ko-KR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</a:t>
            </a:r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일본</a:t>
            </a:r>
            <a:br>
              <a:rPr lang="en-US" altLang="ko-KR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으로의 이주</a:t>
            </a:r>
            <a:endParaRPr lang="en-US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B4700-2ABA-4314-A8A0-2B98CFD0C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36181" y="2088319"/>
            <a:ext cx="2331375" cy="370288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image4.jpg">
            <a:extLst>
              <a:ext uri="{FF2B5EF4-FFF2-40B4-BE49-F238E27FC236}">
                <a16:creationId xmlns:a16="http://schemas.microsoft.com/office/drawing/2014/main" id="{18009253-112C-4382-9BF8-60DD750A606A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/>
          <a:srcRect r="1086"/>
          <a:stretch>
            <a:fillRect/>
          </a:stretch>
        </p:blipFill>
        <p:spPr>
          <a:xfrm>
            <a:off x="6096000" y="77128"/>
            <a:ext cx="5733143" cy="670374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105451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ED44C-03BC-43E0-B24A-6FB88AB2D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1464"/>
            <a:ext cx="10353761" cy="1326321"/>
          </a:xfrm>
        </p:spPr>
        <p:txBody>
          <a:bodyPr>
            <a:noAutofit/>
          </a:bodyPr>
          <a:lstStyle/>
          <a:p>
            <a:pPr algn="l"/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한인들의 미대륙 진출과 독립운동</a:t>
            </a:r>
            <a:endParaRPr lang="en-US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7FA12-328C-44FF-BC8B-1DF9470F1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38427"/>
            <a:ext cx="11107893" cy="3656553"/>
          </a:xfrm>
        </p:spPr>
        <p:txBody>
          <a:bodyPr/>
          <a:lstStyle/>
          <a:p>
            <a:pPr lvl="0" fontAlgn="base">
              <a:buFont typeface="Wingdings" panose="05000000000000000000" pitchFamily="2" charset="2"/>
              <a:buChar char="Ø"/>
            </a:pPr>
            <a:r>
              <a:rPr lang="ko-KR" altLang="en-US" dirty="0">
                <a:effectLst/>
              </a:rPr>
              <a:t> </a:t>
            </a:r>
            <a:r>
              <a:rPr lang="ko-KR" altLang="en-US" sz="2300" b="1" dirty="0">
                <a:solidFill>
                  <a:srgbClr val="00FF00"/>
                </a:solidFill>
                <a:effectLst/>
              </a:rPr>
              <a:t>샌프란시스코를 중심으로 한 서부지역</a:t>
            </a:r>
            <a:r>
              <a:rPr lang="en-US" altLang="ko-KR" sz="2300" b="1" dirty="0">
                <a:solidFill>
                  <a:srgbClr val="00FF00"/>
                </a:solidFill>
                <a:effectLst/>
              </a:rPr>
              <a:t> </a:t>
            </a:r>
            <a:r>
              <a:rPr lang="en-US" altLang="ko-KR" sz="2300" dirty="0">
                <a:effectLst/>
              </a:rPr>
              <a:t>: </a:t>
            </a:r>
            <a:r>
              <a:rPr lang="ko-KR" altLang="en-US" sz="2300" dirty="0">
                <a:effectLst/>
              </a:rPr>
              <a:t>활발한 독립운동이 이루어졌음</a:t>
            </a:r>
            <a:endParaRPr lang="en-US" sz="2300" dirty="0">
              <a:effectLst/>
            </a:endParaRPr>
          </a:p>
          <a:p>
            <a:pPr marL="0" lvl="0" indent="0" fontAlgn="base">
              <a:buNone/>
            </a:pPr>
            <a:r>
              <a:rPr lang="en-US" altLang="ko-KR" sz="2300" dirty="0">
                <a:effectLst/>
              </a:rPr>
              <a:t>   </a:t>
            </a:r>
            <a:r>
              <a:rPr lang="ko-KR" altLang="en-US" sz="2300" dirty="0">
                <a:effectLst/>
              </a:rPr>
              <a:t>장인환</a:t>
            </a:r>
            <a:r>
              <a:rPr lang="en-US" sz="2300" dirty="0">
                <a:effectLst/>
              </a:rPr>
              <a:t>, </a:t>
            </a:r>
            <a:r>
              <a:rPr lang="ko-KR" altLang="en-US" sz="2300" dirty="0">
                <a:effectLst/>
              </a:rPr>
              <a:t>전명운 열사의 투쟁과 구명 운동</a:t>
            </a:r>
            <a:endParaRPr lang="en-US" sz="2300" dirty="0">
              <a:effectLst/>
            </a:endParaRPr>
          </a:p>
          <a:p>
            <a:pPr lvl="0" fontAlgn="base">
              <a:buFont typeface="Wingdings" panose="05000000000000000000" pitchFamily="2" charset="2"/>
              <a:buChar char="Ø"/>
            </a:pPr>
            <a:r>
              <a:rPr lang="ko-KR" altLang="en-US" sz="2300" dirty="0">
                <a:effectLst/>
              </a:rPr>
              <a:t> </a:t>
            </a:r>
            <a:r>
              <a:rPr lang="ko-KR" altLang="en-US" sz="2300" b="1" dirty="0">
                <a:solidFill>
                  <a:srgbClr val="00FF00"/>
                </a:solidFill>
                <a:effectLst/>
              </a:rPr>
              <a:t>워싱턴 </a:t>
            </a:r>
            <a:r>
              <a:rPr lang="en-US" altLang="ko-KR" sz="2300" b="1" dirty="0">
                <a:solidFill>
                  <a:srgbClr val="00FF00"/>
                </a:solidFill>
                <a:effectLst/>
              </a:rPr>
              <a:t>D.C.</a:t>
            </a:r>
            <a:r>
              <a:rPr lang="ko-KR" altLang="en-US" sz="2300" b="1" dirty="0">
                <a:solidFill>
                  <a:srgbClr val="00FF00"/>
                </a:solidFill>
                <a:effectLst/>
              </a:rPr>
              <a:t>를 중심으로 한 동부지역</a:t>
            </a:r>
            <a:r>
              <a:rPr lang="en-US" altLang="ko-KR" sz="2300" b="1" dirty="0">
                <a:solidFill>
                  <a:srgbClr val="00FF00"/>
                </a:solidFill>
                <a:effectLst/>
              </a:rPr>
              <a:t> </a:t>
            </a:r>
            <a:r>
              <a:rPr lang="en-US" altLang="ko-KR" sz="2300" dirty="0">
                <a:effectLst/>
              </a:rPr>
              <a:t>:</a:t>
            </a:r>
            <a:r>
              <a:rPr lang="en-US" sz="2300" dirty="0">
                <a:effectLst/>
              </a:rPr>
              <a:t> </a:t>
            </a:r>
            <a:r>
              <a:rPr lang="ko-KR" altLang="en-US" sz="2300" dirty="0">
                <a:effectLst/>
              </a:rPr>
              <a:t>서재필 선생과 같은 망명가들과 </a:t>
            </a:r>
            <a:endParaRPr lang="en-US" altLang="ko-KR" sz="2300" dirty="0">
              <a:effectLst/>
            </a:endParaRPr>
          </a:p>
          <a:p>
            <a:pPr marL="0" lvl="0" indent="0" fontAlgn="base">
              <a:buNone/>
            </a:pPr>
            <a:r>
              <a:rPr lang="en-US" altLang="ko-KR" sz="2300" dirty="0">
                <a:effectLst/>
              </a:rPr>
              <a:t>   </a:t>
            </a:r>
            <a:r>
              <a:rPr lang="ko-KR" altLang="en-US" sz="2300" dirty="0">
                <a:effectLst/>
              </a:rPr>
              <a:t>한국에서 온 유학생들 중심의 독립 활동</a:t>
            </a:r>
            <a:endParaRPr lang="en-US" sz="2300" dirty="0">
              <a:effectLst/>
            </a:endParaRPr>
          </a:p>
          <a:p>
            <a:endParaRPr lang="en-US" dirty="0"/>
          </a:p>
        </p:txBody>
      </p:sp>
      <p:pic>
        <p:nvPicPr>
          <p:cNvPr id="1028" name="Picture 4" descr="Image result for ì¥ì¸í">
            <a:extLst>
              <a:ext uri="{FF2B5EF4-FFF2-40B4-BE49-F238E27FC236}">
                <a16:creationId xmlns:a16="http://schemas.microsoft.com/office/drawing/2014/main" id="{30FCDA84-DDB9-4B9C-9AEE-1B07EEF55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759" y="4152897"/>
            <a:ext cx="2007138" cy="200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Image result for ì¥ì¸í">
            <a:extLst>
              <a:ext uri="{FF2B5EF4-FFF2-40B4-BE49-F238E27FC236}">
                <a16:creationId xmlns:a16="http://schemas.microsoft.com/office/drawing/2014/main" id="{290C4089-94B8-454D-B0F2-74DBB053D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752599" cy="17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Image result for ì¥ì¸í">
            <a:extLst>
              <a:ext uri="{FF2B5EF4-FFF2-40B4-BE49-F238E27FC236}">
                <a16:creationId xmlns:a16="http://schemas.microsoft.com/office/drawing/2014/main" id="{4EA27693-1C7A-4255-B7D5-968AA20384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Image result for ì¥ì¸í">
            <a:extLst>
              <a:ext uri="{FF2B5EF4-FFF2-40B4-BE49-F238E27FC236}">
                <a16:creationId xmlns:a16="http://schemas.microsoft.com/office/drawing/2014/main" id="{A9C8827A-B033-4259-8411-159FF801F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597" y="4152898"/>
            <a:ext cx="1945711" cy="200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4A71DAD-7F03-42D9-8A28-47A0D0185522}"/>
              </a:ext>
            </a:extLst>
          </p:cNvPr>
          <p:cNvSpPr/>
          <p:nvPr/>
        </p:nvSpPr>
        <p:spPr>
          <a:xfrm>
            <a:off x="2501068" y="6222738"/>
            <a:ext cx="1800520" cy="425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rgbClr val="FF0000"/>
                </a:solidFill>
              </a:rPr>
              <a:t>장인환</a:t>
            </a:r>
            <a:r>
              <a:rPr lang="ko-KR" altLang="en-US" dirty="0"/>
              <a:t>      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76FE2F-AC4A-4ED8-B987-B1E0361BCA7D}"/>
              </a:ext>
            </a:extLst>
          </p:cNvPr>
          <p:cNvSpPr/>
          <p:nvPr/>
        </p:nvSpPr>
        <p:spPr>
          <a:xfrm>
            <a:off x="5327747" y="6260054"/>
            <a:ext cx="1621410" cy="351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rgbClr val="FF0000"/>
                </a:solidFill>
              </a:rPr>
              <a:t>전명운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B34B88-467B-49FA-96B0-AC79CDD14AB4}"/>
              </a:ext>
            </a:extLst>
          </p:cNvPr>
          <p:cNvSpPr/>
          <p:nvPr/>
        </p:nvSpPr>
        <p:spPr>
          <a:xfrm>
            <a:off x="7945463" y="6222738"/>
            <a:ext cx="1475872" cy="47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rgbClr val="FF0000"/>
                </a:solidFill>
              </a:rPr>
              <a:t>서재필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Image result for ìì¬í">
            <a:extLst>
              <a:ext uri="{FF2B5EF4-FFF2-40B4-BE49-F238E27FC236}">
                <a16:creationId xmlns:a16="http://schemas.microsoft.com/office/drawing/2014/main" id="{491234DF-B71D-4BE9-A723-E7F134350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85" y="4152898"/>
            <a:ext cx="1542650" cy="200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784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6E629-0B12-4173-9BE6-7BBED499B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5772"/>
            <a:ext cx="10811015" cy="1326321"/>
          </a:xfrm>
        </p:spPr>
        <p:txBody>
          <a:bodyPr>
            <a:noAutofit/>
          </a:bodyPr>
          <a:lstStyle/>
          <a:p>
            <a:pPr algn="l"/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한인자유대회</a:t>
            </a:r>
            <a:br>
              <a:rPr lang="en-US" altLang="ko-KR" sz="60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en-US" altLang="ko-KR" sz="60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- </a:t>
            </a:r>
            <a:r>
              <a:rPr lang="ko-KR" alt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필라델피아 </a:t>
            </a:r>
            <a:r>
              <a:rPr lang="en-US" altLang="ko-KR" sz="48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(1919</a:t>
            </a:r>
            <a:r>
              <a:rPr lang="ko-KR" alt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년 </a:t>
            </a:r>
            <a:r>
              <a:rPr lang="en-US" altLang="ko-KR" sz="48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</a:t>
            </a:r>
            <a:r>
              <a:rPr lang="ko-KR" alt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월 </a:t>
            </a:r>
            <a:r>
              <a:rPr lang="en-US" altLang="ko-KR" sz="48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16</a:t>
            </a:r>
            <a:r>
              <a:rPr lang="ko-KR" alt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일</a:t>
            </a:r>
            <a:r>
              <a:rPr lang="en-US" altLang="ko-KR" sz="48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) </a:t>
            </a:r>
            <a:endParaRPr lang="en-US" sz="4800" dirty="0"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050" name="Picture 2" descr="Image result for íì¸ìì ëí">
            <a:extLst>
              <a:ext uri="{FF2B5EF4-FFF2-40B4-BE49-F238E27FC236}">
                <a16:creationId xmlns:a16="http://schemas.microsoft.com/office/drawing/2014/main" id="{2AF2692E-3BD4-4B86-86B6-2CF535D36B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950" y="1813637"/>
            <a:ext cx="5342137" cy="432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íë¼ë¸í¼ì íì¸ëí">
            <a:extLst>
              <a:ext uri="{FF2B5EF4-FFF2-40B4-BE49-F238E27FC236}">
                <a16:creationId xmlns:a16="http://schemas.microsoft.com/office/drawing/2014/main" id="{4B9939DC-B569-4B3C-B215-D4786830B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13" y="1813638"/>
            <a:ext cx="5634087" cy="432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610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C0798-A496-4B9B-9EC4-F47D124E1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353761" cy="1326321"/>
          </a:xfrm>
        </p:spPr>
        <p:txBody>
          <a:bodyPr>
            <a:normAutofit/>
          </a:bodyPr>
          <a:lstStyle/>
          <a:p>
            <a:pPr algn="l"/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한인들의 중남미 이주</a:t>
            </a:r>
            <a:endParaRPr lang="en-US" sz="6000" u="sng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EA32C-C61B-47BA-A618-55F0D9FA7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37072"/>
            <a:ext cx="7088957" cy="4417364"/>
          </a:xfrm>
        </p:spPr>
        <p:txBody>
          <a:bodyPr>
            <a:normAutofit/>
          </a:bodyPr>
          <a:lstStyle/>
          <a:p>
            <a:pPr lvl="0" fontAlgn="base">
              <a:buFont typeface="Wingdings" panose="05000000000000000000" pitchFamily="2" charset="2"/>
              <a:buChar char="Ø"/>
            </a:pPr>
            <a:r>
              <a:rPr lang="ko-KR" altLang="en-US" sz="2800" b="1" dirty="0">
                <a:solidFill>
                  <a:srgbClr val="00FF00"/>
                </a:solidFill>
                <a:effectLst/>
              </a:rPr>
              <a:t> 멕시코</a:t>
            </a:r>
            <a:r>
              <a:rPr lang="en-US" sz="2800" b="1" dirty="0">
                <a:solidFill>
                  <a:srgbClr val="00FF00"/>
                </a:solidFill>
                <a:effectLst/>
              </a:rPr>
              <a:t> </a:t>
            </a:r>
            <a:r>
              <a:rPr lang="en-US" sz="2800" dirty="0">
                <a:effectLst/>
              </a:rPr>
              <a:t>: 1905</a:t>
            </a:r>
            <a:r>
              <a:rPr lang="ko-KR" altLang="en-US" sz="2800" dirty="0">
                <a:effectLst/>
              </a:rPr>
              <a:t>년</a:t>
            </a:r>
            <a:r>
              <a:rPr lang="en-US" sz="2800" dirty="0">
                <a:effectLst/>
              </a:rPr>
              <a:t> 4</a:t>
            </a:r>
            <a:r>
              <a:rPr lang="ko-KR" altLang="en-US" sz="2800" dirty="0">
                <a:effectLst/>
              </a:rPr>
              <a:t>월</a:t>
            </a:r>
            <a:r>
              <a:rPr lang="en-US" sz="2800" dirty="0">
                <a:effectLst/>
              </a:rPr>
              <a:t> 4</a:t>
            </a:r>
            <a:r>
              <a:rPr lang="ko-KR" altLang="en-US" sz="2800" dirty="0">
                <a:effectLst/>
              </a:rPr>
              <a:t>일</a:t>
            </a:r>
            <a:r>
              <a:rPr lang="en-US" altLang="ko-KR" sz="2800" dirty="0">
                <a:effectLst/>
              </a:rPr>
              <a:t>,</a:t>
            </a:r>
            <a:r>
              <a:rPr lang="en-US" sz="2800" dirty="0">
                <a:effectLst/>
              </a:rPr>
              <a:t> 1,033</a:t>
            </a:r>
            <a:r>
              <a:rPr lang="ko-KR" altLang="en-US" sz="2800" dirty="0">
                <a:effectLst/>
              </a:rPr>
              <a:t>명이 멕시코 유카탄 반도의 </a:t>
            </a:r>
            <a:r>
              <a:rPr lang="ko-KR" altLang="en-US" sz="2800" dirty="0">
                <a:solidFill>
                  <a:srgbClr val="00FF00"/>
                </a:solidFill>
                <a:effectLst/>
              </a:rPr>
              <a:t>에네켄</a:t>
            </a:r>
            <a:r>
              <a:rPr lang="en-US" altLang="ko-KR" sz="2800" dirty="0">
                <a:solidFill>
                  <a:srgbClr val="00FF00"/>
                </a:solidFill>
                <a:effectLst/>
              </a:rPr>
              <a:t>(</a:t>
            </a:r>
            <a:r>
              <a:rPr lang="ko-KR" altLang="en-US" sz="2800" dirty="0">
                <a:solidFill>
                  <a:srgbClr val="00FF00"/>
                </a:solidFill>
                <a:effectLst/>
              </a:rPr>
              <a:t>애니깽</a:t>
            </a:r>
            <a:r>
              <a:rPr lang="en-US" altLang="ko-KR" sz="2800" dirty="0">
                <a:solidFill>
                  <a:srgbClr val="00FF00"/>
                </a:solidFill>
                <a:effectLst/>
              </a:rPr>
              <a:t>)</a:t>
            </a:r>
            <a:r>
              <a:rPr lang="ko-KR" altLang="en-US" sz="2800" dirty="0">
                <a:solidFill>
                  <a:srgbClr val="00FF00"/>
                </a:solidFill>
                <a:effectLst/>
              </a:rPr>
              <a:t> </a:t>
            </a:r>
            <a:r>
              <a:rPr lang="ko-KR" altLang="en-US" sz="2800" dirty="0">
                <a:effectLst/>
              </a:rPr>
              <a:t>농장으로의</a:t>
            </a:r>
            <a:r>
              <a:rPr lang="en-US" sz="2800" dirty="0">
                <a:effectLst/>
              </a:rPr>
              <a:t>  </a:t>
            </a:r>
            <a:r>
              <a:rPr lang="ko-KR" altLang="en-US" sz="2800" dirty="0">
                <a:effectLst/>
              </a:rPr>
              <a:t>대규모 노동이민</a:t>
            </a:r>
            <a:endParaRPr lang="en-US" sz="2800" dirty="0">
              <a:effectLst/>
            </a:endParaRPr>
          </a:p>
          <a:p>
            <a:pPr marL="0" lvl="0" indent="0" fontAlgn="base">
              <a:buNone/>
            </a:pPr>
            <a:endParaRPr lang="en-US" sz="2800" dirty="0"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2800" dirty="0">
                <a:solidFill>
                  <a:srgbClr val="00FF00"/>
                </a:solidFill>
                <a:effectLst/>
              </a:rPr>
              <a:t> </a:t>
            </a:r>
            <a:r>
              <a:rPr lang="ko-KR" altLang="en-US" sz="2800" b="1" dirty="0">
                <a:solidFill>
                  <a:srgbClr val="00FF00"/>
                </a:solidFill>
                <a:effectLst/>
              </a:rPr>
              <a:t>쿠바</a:t>
            </a:r>
            <a:r>
              <a:rPr lang="en-US" sz="2800" dirty="0">
                <a:solidFill>
                  <a:srgbClr val="00FF00"/>
                </a:solidFill>
                <a:effectLst/>
              </a:rPr>
              <a:t> </a:t>
            </a:r>
            <a:r>
              <a:rPr lang="en-US" sz="2800" dirty="0">
                <a:effectLst/>
              </a:rPr>
              <a:t>: 1921</a:t>
            </a:r>
            <a:r>
              <a:rPr lang="ko-KR" altLang="en-US" sz="2800" dirty="0">
                <a:effectLst/>
              </a:rPr>
              <a:t>년 한인</a:t>
            </a:r>
            <a:r>
              <a:rPr lang="en-US" sz="2800" dirty="0">
                <a:effectLst/>
              </a:rPr>
              <a:t> 288</a:t>
            </a:r>
            <a:r>
              <a:rPr lang="ko-KR" altLang="en-US" sz="2800" dirty="0">
                <a:effectLst/>
              </a:rPr>
              <a:t>명이 멕시코에서 쿠바로 이주</a:t>
            </a:r>
            <a:r>
              <a:rPr lang="en-US" sz="2800" dirty="0">
                <a:effectLst/>
              </a:rPr>
              <a:t>. </a:t>
            </a:r>
            <a:r>
              <a:rPr lang="ko-KR" altLang="en-US" sz="2800" dirty="0">
                <a:effectLst/>
              </a:rPr>
              <a:t>설탕 농장 및 도시지역 노동자로 초기 이민 시작</a:t>
            </a:r>
            <a:endParaRPr lang="en-US" sz="2800" dirty="0">
              <a:effectLst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24B53E-F1BD-4789-B98B-1306FD9CF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309" y="503204"/>
            <a:ext cx="4279769" cy="3419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13707D-15D2-42A8-8392-BC1E6DFCC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309" y="4075522"/>
            <a:ext cx="4279768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82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4373F-DD67-477F-A9B0-4D82B98D9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3" y="0"/>
            <a:ext cx="7920489" cy="1326321"/>
          </a:xfrm>
        </p:spPr>
        <p:txBody>
          <a:bodyPr>
            <a:normAutofit/>
          </a:bodyPr>
          <a:lstStyle/>
          <a:p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에네켄</a:t>
            </a:r>
            <a:r>
              <a:rPr lang="en-US" altLang="ko-KR" sz="60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(</a:t>
            </a:r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애니깽</a:t>
            </a:r>
            <a:r>
              <a:rPr lang="en-US" altLang="ko-KR" sz="60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)(</a:t>
            </a:r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동영상</a:t>
            </a:r>
            <a:r>
              <a:rPr lang="en-US" altLang="ko-KR" sz="60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)</a:t>
            </a:r>
            <a:endParaRPr lang="en-US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Online Media 3" title="애니깽을 아십니까?">
            <a:hlinkClick r:id="" action="ppaction://media"/>
            <a:extLst>
              <a:ext uri="{FF2B5EF4-FFF2-40B4-BE49-F238E27FC236}">
                <a16:creationId xmlns:a16="http://schemas.microsoft.com/office/drawing/2014/main" id="{129A0B8E-C33E-4D18-B528-59100C4AF93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34707" y="1149341"/>
            <a:ext cx="10148727" cy="570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48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68417-C122-4E1D-AE41-5697B0D02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15004" y="249382"/>
            <a:ext cx="9088044" cy="1326321"/>
          </a:xfrm>
        </p:spPr>
        <p:txBody>
          <a:bodyPr>
            <a:noAutofit/>
          </a:bodyPr>
          <a:lstStyle/>
          <a:p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미대륙 이외의 대표적 동포사회</a:t>
            </a:r>
            <a:endParaRPr lang="en-US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DD204-201E-48A0-8C77-CAAEFBCC8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82761"/>
            <a:ext cx="7258639" cy="442585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ko-KR" altLang="en-US" sz="2800" dirty="0">
                <a:effectLst/>
              </a:rPr>
              <a:t> </a:t>
            </a:r>
            <a:r>
              <a:rPr lang="ko-KR" altLang="en-US" sz="2800" b="1" dirty="0">
                <a:solidFill>
                  <a:srgbClr val="00FF00"/>
                </a:solidFill>
                <a:effectLst/>
              </a:rPr>
              <a:t>중국</a:t>
            </a:r>
            <a:r>
              <a:rPr lang="en-US" sz="2800" dirty="0">
                <a:effectLst/>
              </a:rPr>
              <a:t> : 1919</a:t>
            </a:r>
            <a:r>
              <a:rPr lang="ko-KR" altLang="en-US" sz="2800" dirty="0">
                <a:effectLst/>
              </a:rPr>
              <a:t>년 </a:t>
            </a:r>
            <a:r>
              <a:rPr lang="ko-KR" altLang="en-US" sz="2800" dirty="0">
                <a:solidFill>
                  <a:srgbClr val="00FF00"/>
                </a:solidFill>
                <a:effectLst/>
              </a:rPr>
              <a:t>상해</a:t>
            </a:r>
            <a:r>
              <a:rPr lang="ko-KR" altLang="en-US" sz="2800" dirty="0">
                <a:effectLst/>
              </a:rPr>
              <a:t>에</a:t>
            </a:r>
            <a:r>
              <a:rPr lang="ko-KR" altLang="en-US" sz="2800" dirty="0">
                <a:solidFill>
                  <a:srgbClr val="00FF00"/>
                </a:solidFill>
                <a:effectLst/>
              </a:rPr>
              <a:t> 임시정부</a:t>
            </a:r>
            <a:r>
              <a:rPr lang="ko-KR" altLang="en-US" sz="2800" dirty="0">
                <a:effectLst/>
              </a:rPr>
              <a:t>가 수립됨</a:t>
            </a:r>
            <a:r>
              <a:rPr lang="en-US" sz="2800" dirty="0">
                <a:effectLst/>
              </a:rPr>
              <a:t>.  </a:t>
            </a:r>
            <a:r>
              <a:rPr lang="ko-KR" altLang="en-US" sz="2800" dirty="0">
                <a:effectLst/>
              </a:rPr>
              <a:t>김구선생</a:t>
            </a:r>
            <a:r>
              <a:rPr lang="en-US" sz="2800" dirty="0">
                <a:effectLst/>
              </a:rPr>
              <a:t>, </a:t>
            </a:r>
            <a:r>
              <a:rPr lang="ko-KR" altLang="en-US" sz="2800">
                <a:effectLst/>
              </a:rPr>
              <a:t>윤봉길 열사 등 </a:t>
            </a:r>
            <a:r>
              <a:rPr lang="ko-KR" altLang="en-US" sz="2800" dirty="0">
                <a:effectLst/>
              </a:rPr>
              <a:t>독립운동가들의 중심 활동지역이 됨</a:t>
            </a:r>
            <a:endParaRPr lang="en-US" sz="2800" dirty="0">
              <a:effectLst/>
            </a:endParaRPr>
          </a:p>
          <a:p>
            <a:pPr marL="0" indent="0">
              <a:buNone/>
            </a:pPr>
            <a:endParaRPr lang="en-US" sz="2800" dirty="0"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2800" dirty="0">
                <a:effectLst/>
              </a:rPr>
              <a:t> </a:t>
            </a:r>
            <a:r>
              <a:rPr lang="ko-KR" altLang="en-US" sz="2800" b="1" dirty="0">
                <a:solidFill>
                  <a:srgbClr val="00FF00"/>
                </a:solidFill>
                <a:effectLst/>
              </a:rPr>
              <a:t>연해주</a:t>
            </a:r>
            <a:r>
              <a:rPr lang="en-US" sz="2800" b="1" dirty="0">
                <a:solidFill>
                  <a:srgbClr val="00FF00"/>
                </a:solidFill>
                <a:effectLst/>
              </a:rPr>
              <a:t> </a:t>
            </a:r>
            <a:r>
              <a:rPr lang="ko-KR" altLang="en-US" sz="2800" b="1" dirty="0">
                <a:solidFill>
                  <a:srgbClr val="00FF00"/>
                </a:solidFill>
                <a:effectLst/>
              </a:rPr>
              <a:t>지역</a:t>
            </a:r>
            <a:r>
              <a:rPr lang="en-US" sz="2800" b="1" dirty="0">
                <a:solidFill>
                  <a:srgbClr val="00FF00"/>
                </a:solidFill>
                <a:effectLst/>
              </a:rPr>
              <a:t> </a:t>
            </a:r>
            <a:r>
              <a:rPr lang="en-US" sz="2800" dirty="0">
                <a:effectLst/>
              </a:rPr>
              <a:t>: </a:t>
            </a:r>
            <a:r>
              <a:rPr lang="ko-KR" altLang="en-US" sz="2800" dirty="0">
                <a:effectLst/>
              </a:rPr>
              <a:t>척박한 땅에서 처음으로 논농사 개척</a:t>
            </a:r>
            <a:r>
              <a:rPr lang="en-US" sz="2800" dirty="0">
                <a:effectLst/>
              </a:rPr>
              <a:t>. </a:t>
            </a:r>
            <a:r>
              <a:rPr lang="ko-KR" altLang="en-US" sz="2800" dirty="0">
                <a:effectLst/>
              </a:rPr>
              <a:t>자치구를</a:t>
            </a:r>
            <a:r>
              <a:rPr lang="en-US" sz="2800" dirty="0">
                <a:effectLst/>
              </a:rPr>
              <a:t>  </a:t>
            </a:r>
            <a:r>
              <a:rPr lang="ko-KR" altLang="en-US" sz="2800" dirty="0">
                <a:effectLst/>
              </a:rPr>
              <a:t>형성하여 민족교육</a:t>
            </a:r>
            <a:r>
              <a:rPr lang="en-US" sz="2800" dirty="0">
                <a:effectLst/>
              </a:rPr>
              <a:t>, </a:t>
            </a:r>
            <a:r>
              <a:rPr lang="ko-KR" altLang="en-US" sz="2800" dirty="0">
                <a:effectLst/>
              </a:rPr>
              <a:t>독립운동의 근거지가 됨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155AAF-0D18-46AC-917E-081D6309E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480" y="198343"/>
            <a:ext cx="4669411" cy="61274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8B75E2F-20AB-45BF-AEDF-0BE8B7AA3093}"/>
              </a:ext>
            </a:extLst>
          </p:cNvPr>
          <p:cNvSpPr/>
          <p:nvPr/>
        </p:nvSpPr>
        <p:spPr>
          <a:xfrm>
            <a:off x="7362334" y="6259398"/>
            <a:ext cx="4650557" cy="598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+mn-ea"/>
              </a:rPr>
              <a:t>1919</a:t>
            </a:r>
            <a:r>
              <a:rPr lang="ko-KR" altLang="en-US" sz="2000" b="1" dirty="0">
                <a:solidFill>
                  <a:srgbClr val="FF0000"/>
                </a:solidFill>
                <a:latin typeface="+mn-ea"/>
              </a:rPr>
              <a:t>년 </a:t>
            </a:r>
            <a:r>
              <a:rPr lang="en-US" altLang="ko-KR" sz="2000" b="1" dirty="0">
                <a:solidFill>
                  <a:srgbClr val="FF0000"/>
                </a:solidFill>
                <a:latin typeface="+mn-ea"/>
              </a:rPr>
              <a:t>4</a:t>
            </a:r>
            <a:r>
              <a:rPr lang="ko-KR" altLang="en-US" sz="2000" b="1" dirty="0">
                <a:solidFill>
                  <a:srgbClr val="FF0000"/>
                </a:solidFill>
                <a:latin typeface="+mn-ea"/>
              </a:rPr>
              <a:t>월 </a:t>
            </a:r>
            <a:r>
              <a:rPr lang="en-US" altLang="ko-KR" sz="2000" b="1" dirty="0">
                <a:solidFill>
                  <a:srgbClr val="FF0000"/>
                </a:solidFill>
                <a:latin typeface="+mn-ea"/>
              </a:rPr>
              <a:t>13</a:t>
            </a:r>
            <a:r>
              <a:rPr lang="ko-KR" altLang="en-US" sz="2000" b="1" dirty="0">
                <a:solidFill>
                  <a:srgbClr val="FF0000"/>
                </a:solidFill>
                <a:latin typeface="+mn-ea"/>
              </a:rPr>
              <a:t>일 상해 임시 정부 수립</a:t>
            </a:r>
            <a:endParaRPr lang="en-US" sz="200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96745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54F08-604E-4D0B-837F-4F8177287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448800" cy="1326321"/>
          </a:xfrm>
        </p:spPr>
        <p:txBody>
          <a:bodyPr>
            <a:normAutofit/>
          </a:bodyPr>
          <a:lstStyle/>
          <a:p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대한민국 임시 정부</a:t>
            </a:r>
            <a:r>
              <a:rPr lang="en-US" altLang="ko-KR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동영상</a:t>
            </a:r>
            <a:r>
              <a:rPr lang="en-US" altLang="ko-KR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 </a:t>
            </a:r>
            <a:endParaRPr lang="en-US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Online Media 5" title="대한민국 임시정부 수립일 98주년">
            <a:hlinkClick r:id="" action="ppaction://media"/>
            <a:extLst>
              <a:ext uri="{FF2B5EF4-FFF2-40B4-BE49-F238E27FC236}">
                <a16:creationId xmlns:a16="http://schemas.microsoft.com/office/drawing/2014/main" id="{349068A7-4650-469F-A55A-4EFBC08B766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82307" y="1105096"/>
            <a:ext cx="10227385" cy="575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179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454</TotalTime>
  <Words>166</Words>
  <Application>Microsoft Office PowerPoint</Application>
  <PresentationFormat>Widescreen</PresentationFormat>
  <Paragraphs>31</Paragraphs>
  <Slides>12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맑은 고딕</vt:lpstr>
      <vt:lpstr>Arial</vt:lpstr>
      <vt:lpstr>Bookman Old Style</vt:lpstr>
      <vt:lpstr>Rockwell</vt:lpstr>
      <vt:lpstr>Wingdings</vt:lpstr>
      <vt:lpstr>Damask</vt:lpstr>
      <vt:lpstr>한인 이민사</vt:lpstr>
      <vt:lpstr>한민족의 해외 이주</vt:lpstr>
      <vt:lpstr>한민족의 중국,러시아,일본 으로의 이주</vt:lpstr>
      <vt:lpstr>한인들의 미대륙 진출과 독립운동</vt:lpstr>
      <vt:lpstr>한인자유대회 - 필라델피아 (1919년 4월 16일) </vt:lpstr>
      <vt:lpstr>한인들의 중남미 이주</vt:lpstr>
      <vt:lpstr>에네켄(애니깽)(동영상)</vt:lpstr>
      <vt:lpstr>미대륙 이외의 대표적 동포사회</vt:lpstr>
      <vt:lpstr>대한민국 임시 정부(동영상) </vt:lpstr>
      <vt:lpstr>대표적인 해외 독립 운동가</vt:lpstr>
      <vt:lpstr>도산 안창호(동영상)</vt:lpstr>
      <vt:lpstr>김구와 윤봉길 (동영상)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고급</dc:title>
  <dc:creator>Lee, Jung Jae</dc:creator>
  <cp:lastModifiedBy>Owner</cp:lastModifiedBy>
  <cp:revision>105</cp:revision>
  <dcterms:created xsi:type="dcterms:W3CDTF">2018-05-28T15:23:49Z</dcterms:created>
  <dcterms:modified xsi:type="dcterms:W3CDTF">2018-06-14T05:45:19Z</dcterms:modified>
</cp:coreProperties>
</file>